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83" r:id="rId2"/>
    <p:sldId id="284" r:id="rId3"/>
    <p:sldId id="256" r:id="rId4"/>
    <p:sldId id="298" r:id="rId5"/>
    <p:sldId id="290" r:id="rId6"/>
    <p:sldId id="297" r:id="rId7"/>
    <p:sldId id="291" r:id="rId8"/>
    <p:sldId id="292" r:id="rId9"/>
    <p:sldId id="267" r:id="rId10"/>
    <p:sldId id="269" r:id="rId11"/>
    <p:sldId id="268" r:id="rId12"/>
    <p:sldId id="257" r:id="rId13"/>
    <p:sldId id="294" r:id="rId14"/>
    <p:sldId id="295" r:id="rId15"/>
    <p:sldId id="296" r:id="rId16"/>
    <p:sldId id="273" r:id="rId17"/>
    <p:sldId id="272" r:id="rId18"/>
    <p:sldId id="258" r:id="rId19"/>
    <p:sldId id="270" r:id="rId20"/>
    <p:sldId id="259" r:id="rId21"/>
    <p:sldId id="293" r:id="rId22"/>
    <p:sldId id="289" r:id="rId23"/>
    <p:sldId id="261" r:id="rId24"/>
    <p:sldId id="275" r:id="rId25"/>
    <p:sldId id="278" r:id="rId26"/>
    <p:sldId id="276" r:id="rId27"/>
    <p:sldId id="282" r:id="rId28"/>
    <p:sldId id="288" r:id="rId29"/>
    <p:sldId id="280" r:id="rId30"/>
    <p:sldId id="287"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1" d="100"/>
          <a:sy n="81" d="100"/>
        </p:scale>
        <p:origin x="-828"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4786219-B62E-466F-A8C2-F454CC20C9B7}" type="datetimeFigureOut">
              <a:rPr lang="en-US" smtClean="0"/>
              <a:pPr/>
              <a:t>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C3A2B5-A0EB-4964-8C79-D81220542EE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786219-B62E-466F-A8C2-F454CC20C9B7}" type="datetimeFigureOut">
              <a:rPr lang="en-US" smtClean="0"/>
              <a:pPr/>
              <a:t>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C3A2B5-A0EB-4964-8C79-D81220542E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786219-B62E-466F-A8C2-F454CC20C9B7}" type="datetimeFigureOut">
              <a:rPr lang="en-US" smtClean="0"/>
              <a:pPr/>
              <a:t>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C3A2B5-A0EB-4964-8C79-D81220542E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786219-B62E-466F-A8C2-F454CC20C9B7}" type="datetimeFigureOut">
              <a:rPr lang="en-US" smtClean="0"/>
              <a:pPr/>
              <a:t>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C3A2B5-A0EB-4964-8C79-D81220542E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786219-B62E-466F-A8C2-F454CC20C9B7}" type="datetimeFigureOut">
              <a:rPr lang="en-US" smtClean="0"/>
              <a:pPr/>
              <a:t>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C3A2B5-A0EB-4964-8C79-D81220542EE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786219-B62E-466F-A8C2-F454CC20C9B7}" type="datetimeFigureOut">
              <a:rPr lang="en-US" smtClean="0"/>
              <a:pPr/>
              <a:t>2/13/2015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C3A2B5-A0EB-4964-8C79-D81220542E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786219-B62E-466F-A8C2-F454CC20C9B7}" type="datetimeFigureOut">
              <a:rPr lang="en-US" smtClean="0"/>
              <a:pPr/>
              <a:t>2/13/2015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C3A2B5-A0EB-4964-8C79-D81220542E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786219-B62E-466F-A8C2-F454CC20C9B7}" type="datetimeFigureOut">
              <a:rPr lang="en-US" smtClean="0"/>
              <a:pPr/>
              <a:t>2/13/2015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C3A2B5-A0EB-4964-8C79-D81220542E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786219-B62E-466F-A8C2-F454CC20C9B7}" type="datetimeFigureOut">
              <a:rPr lang="en-US" smtClean="0"/>
              <a:pPr/>
              <a:t>2/13/2015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C3A2B5-A0EB-4964-8C79-D81220542E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786219-B62E-466F-A8C2-F454CC20C9B7}" type="datetimeFigureOut">
              <a:rPr lang="en-US" smtClean="0"/>
              <a:pPr/>
              <a:t>2/13/2015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C3A2B5-A0EB-4964-8C79-D81220542EE3}"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84786219-B62E-466F-A8C2-F454CC20C9B7}" type="datetimeFigureOut">
              <a:rPr lang="en-US" smtClean="0"/>
              <a:pPr/>
              <a:t>2/13/2015</a:t>
            </a:fld>
            <a:endParaRPr lang="en-US"/>
          </a:p>
        </p:txBody>
      </p:sp>
      <p:sp>
        <p:nvSpPr>
          <p:cNvPr id="9" name="Slide Number Placeholder 8"/>
          <p:cNvSpPr>
            <a:spLocks noGrp="1"/>
          </p:cNvSpPr>
          <p:nvPr>
            <p:ph type="sldNum" sz="quarter" idx="11"/>
          </p:nvPr>
        </p:nvSpPr>
        <p:spPr/>
        <p:txBody>
          <a:bodyPr/>
          <a:lstStyle/>
          <a:p>
            <a:fld id="{ADC3A2B5-A0EB-4964-8C79-D81220542EE3}"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DC3A2B5-A0EB-4964-8C79-D81220542EE3}"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84786219-B62E-466F-A8C2-F454CC20C9B7}" type="datetimeFigureOut">
              <a:rPr lang="en-US" smtClean="0"/>
              <a:pPr/>
              <a:t>2/13/2015</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wangfoundation.ne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dr.liliu.acu@gmail.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james@anatumrealty.com" TargetMode="External"/><Relationship Id="rId2" Type="http://schemas.openxmlformats.org/officeDocument/2006/relationships/hyperlink" Target="http://www.bambooyurealty.com/?page_id=120"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hyperlink" Target="tel:855-230-4967" TargetMode="External"/><Relationship Id="rId2" Type="http://schemas.openxmlformats.org/officeDocument/2006/relationships/hyperlink" Target="tel:831-717-4686"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mailto:pete_syan@yahoo.com"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771"/>
            <a:ext cx="7924800" cy="1273630"/>
          </a:xfrm>
          <a:solidFill>
            <a:srgbClr val="FF0000"/>
          </a:solidFill>
        </p:spPr>
        <p:style>
          <a:lnRef idx="1">
            <a:schemeClr val="accent2"/>
          </a:lnRef>
          <a:fillRef idx="3">
            <a:schemeClr val="accent2"/>
          </a:fillRef>
          <a:effectRef idx="2">
            <a:schemeClr val="accent2"/>
          </a:effectRef>
          <a:fontRef idx="minor">
            <a:schemeClr val="lt1"/>
          </a:fontRef>
        </p:style>
        <p:txBody>
          <a:bodyPr/>
          <a:lstStyle/>
          <a:p>
            <a:pPr algn="ctr"/>
            <a:r>
              <a:rPr lang="zh-CN" altLang="en-US" sz="6000" dirty="0" smtClean="0">
                <a:solidFill>
                  <a:srgbClr val="FFFF00"/>
                </a:solidFill>
                <a:latin typeface="+mj-ea"/>
                <a:ea typeface="+mj-ea"/>
              </a:rPr>
              <a:t>新春快樂</a:t>
            </a:r>
            <a:endParaRPr lang="en-US" sz="6000" dirty="0">
              <a:solidFill>
                <a:srgbClr val="FFFF00"/>
              </a:solidFill>
              <a:latin typeface="+mj-ea"/>
              <a:ea typeface="+mj-ea"/>
            </a:endParaRPr>
          </a:p>
        </p:txBody>
      </p:sp>
      <p:pic>
        <p:nvPicPr>
          <p:cNvPr id="1638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57200" y="1776046"/>
            <a:ext cx="7620000" cy="454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381000" y="5715000"/>
            <a:ext cx="7924800" cy="862018"/>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CN" altLang="en-US" dirty="0" smtClean="0">
                <a:solidFill>
                  <a:srgbClr val="FFFF00"/>
                </a:solidFill>
                <a:latin typeface="+mj-ea"/>
                <a:ea typeface="+mj-ea"/>
              </a:rPr>
              <a:t>新春快樂</a:t>
            </a:r>
            <a:endParaRPr lang="en-US" dirty="0">
              <a:solidFill>
                <a:srgbClr val="FFFF00"/>
              </a:solidFill>
              <a:latin typeface="+mj-ea"/>
              <a:ea typeface="+mj-ea"/>
            </a:endParaRPr>
          </a:p>
        </p:txBody>
      </p:sp>
    </p:spTree>
    <p:extLst>
      <p:ext uri="{BB962C8B-B14F-4D97-AF65-F5344CB8AC3E}">
        <p14:creationId xmlns:p14="http://schemas.microsoft.com/office/powerpoint/2010/main" val="259918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barn(inVertical)">
                                      <p:cBhvr>
                                        <p:cTn id="12" dur="1250"/>
                                        <p:tgtEl>
                                          <p:spTgt spid="1638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dirty="0" smtClean="0"/>
              <a:t>王氏基金 </a:t>
            </a:r>
            <a:r>
              <a:rPr lang="en-US" altLang="zh-CN" b="1" dirty="0" smtClean="0"/>
              <a:t>— </a:t>
            </a:r>
            <a:r>
              <a:rPr lang="zh-CN" altLang="en-US" b="1" dirty="0" smtClean="0"/>
              <a:t>教育扶贫 </a:t>
            </a:r>
            <a:endParaRPr lang="en-US" dirty="0"/>
          </a:p>
        </p:txBody>
      </p:sp>
      <p:sp>
        <p:nvSpPr>
          <p:cNvPr id="3" name="Content Placeholder 2"/>
          <p:cNvSpPr>
            <a:spLocks noGrp="1"/>
          </p:cNvSpPr>
          <p:nvPr>
            <p:ph idx="1"/>
          </p:nvPr>
        </p:nvSpPr>
        <p:spPr/>
        <p:txBody>
          <a:bodyPr>
            <a:normAutofit/>
          </a:bodyPr>
          <a:lstStyle/>
          <a:p>
            <a:r>
              <a:rPr lang="zh-CN" altLang="en-US" sz="2500" dirty="0" smtClean="0"/>
              <a:t>王氏基金与中国和美国的多所大学及组织通力合作，通过远程教育、社会实践和展开不同文化间交流的方式摸索创造有效的扶贫模式。基金目前致力于帮助清华大学继续教育学院发展他们在中国的教育扶贫项目。朝向这个目标的第一步是，</a:t>
            </a:r>
            <a:r>
              <a:rPr lang="en-US" altLang="zh-CN" sz="2500" dirty="0" smtClean="0"/>
              <a:t>2006</a:t>
            </a:r>
            <a:r>
              <a:rPr lang="zh-CN" altLang="en-US" sz="2500" dirty="0" smtClean="0"/>
              <a:t>年</a:t>
            </a:r>
            <a:r>
              <a:rPr lang="en-US" altLang="zh-CN" sz="2500" dirty="0" smtClean="0"/>
              <a:t>7</a:t>
            </a:r>
            <a:r>
              <a:rPr lang="zh-CN" altLang="en-US" sz="2500" dirty="0" smtClean="0"/>
              <a:t>月开始的首次教育扶贫社会实践活动。有</a:t>
            </a:r>
            <a:r>
              <a:rPr lang="en-US" altLang="zh-CN" sz="2500" dirty="0" smtClean="0"/>
              <a:t>540</a:t>
            </a:r>
            <a:r>
              <a:rPr lang="zh-CN" altLang="en-US" sz="2500" dirty="0" smtClean="0"/>
              <a:t>多名来清华和美国不同大学的师生参加了这个项目。除此之外，王氏基金还在发展长期的、可持续性的扶贫项目。以清华的技术资源为后盾新项目初步包括：中文师资培训、中文学习和职业培训等模式</a:t>
            </a:r>
            <a:r>
              <a:rPr lang="zh-CN" altLang="en-US" dirty="0" smtClean="0"/>
              <a:t>。</a:t>
            </a:r>
          </a:p>
          <a:p>
            <a:endParaRPr lang="en-US" dirty="0"/>
          </a:p>
        </p:txBody>
      </p:sp>
    </p:spTree>
    <p:extLst>
      <p:ext uri="{BB962C8B-B14F-4D97-AF65-F5344CB8AC3E}">
        <p14:creationId xmlns:p14="http://schemas.microsoft.com/office/powerpoint/2010/main" val="3687493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Wang Foundation- Alleviating Poverty</a:t>
            </a:r>
            <a:endParaRPr lang="en-US" dirty="0"/>
          </a:p>
        </p:txBody>
      </p:sp>
      <p:sp>
        <p:nvSpPr>
          <p:cNvPr id="3" name="Content Placeholder 2"/>
          <p:cNvSpPr>
            <a:spLocks noGrp="1"/>
          </p:cNvSpPr>
          <p:nvPr>
            <p:ph idx="1"/>
          </p:nvPr>
        </p:nvSpPr>
        <p:spPr/>
        <p:txBody>
          <a:bodyPr>
            <a:normAutofit/>
          </a:bodyPr>
          <a:lstStyle/>
          <a:p>
            <a:endParaRPr lang="en-US" dirty="0" smtClean="0"/>
          </a:p>
          <a:p>
            <a:r>
              <a:rPr lang="en-US" sz="3300" dirty="0" smtClean="0"/>
              <a:t>Wang Foundation- Alleviating Poverty Through Education—Discover how our programs improve the understanding between China and the United States through the work of poverty alleviation and language teaching programs. </a:t>
            </a:r>
          </a:p>
          <a:p>
            <a:endParaRPr lang="en-US" sz="3300" dirty="0" smtClean="0"/>
          </a:p>
          <a:p>
            <a:r>
              <a:rPr lang="en-US" sz="3300" dirty="0" smtClean="0"/>
              <a:t>    </a:t>
            </a:r>
            <a:r>
              <a:rPr lang="en-US" sz="3300" dirty="0" smtClean="0">
                <a:hlinkClick r:id="rId2"/>
              </a:rPr>
              <a:t>www.wangfoundation.net</a:t>
            </a:r>
            <a:endParaRPr lang="en-US" sz="3300"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03125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dirty="0" smtClean="0">
                <a:effectLst/>
              </a:rPr>
              <a:t>美国加州华人美女会</a:t>
            </a:r>
            <a:endParaRPr lang="en-US" dirty="0"/>
          </a:p>
        </p:txBody>
      </p:sp>
      <p:sp>
        <p:nvSpPr>
          <p:cNvPr id="3" name="Content Placeholder 2"/>
          <p:cNvSpPr>
            <a:spLocks noGrp="1"/>
          </p:cNvSpPr>
          <p:nvPr>
            <p:ph idx="1"/>
          </p:nvPr>
        </p:nvSpPr>
        <p:spPr>
          <a:xfrm>
            <a:off x="3429000" y="1600200"/>
            <a:ext cx="4953000" cy="4525963"/>
          </a:xfrm>
        </p:spPr>
        <p:txBody>
          <a:bodyPr>
            <a:normAutofit lnSpcReduction="10000"/>
          </a:bodyPr>
          <a:lstStyle/>
          <a:p>
            <a:pPr marL="0" indent="0">
              <a:buNone/>
            </a:pPr>
            <a:r>
              <a:rPr lang="zh-CN" altLang="en-US" dirty="0"/>
              <a:t>美国加州华人美女会是中国</a:t>
            </a:r>
            <a:r>
              <a:rPr lang="zh-CN" altLang="en-US" dirty="0" smtClean="0"/>
              <a:t>美女会</a:t>
            </a:r>
            <a:endParaRPr lang="en-US" altLang="zh-CN" dirty="0" smtClean="0"/>
          </a:p>
          <a:p>
            <a:pPr marL="0" indent="0">
              <a:buNone/>
            </a:pPr>
            <a:r>
              <a:rPr lang="zh-CN" altLang="en-US" dirty="0" smtClean="0"/>
              <a:t>的</a:t>
            </a:r>
            <a:r>
              <a:rPr lang="zh-CN" altLang="en-US" dirty="0"/>
              <a:t>分支机构，是一个大方向的</a:t>
            </a:r>
            <a:r>
              <a:rPr lang="zh-CN" altLang="en-US" dirty="0" smtClean="0"/>
              <a:t>连锁</a:t>
            </a:r>
            <a:endParaRPr lang="en-US" altLang="zh-CN" dirty="0" smtClean="0"/>
          </a:p>
          <a:p>
            <a:pPr marL="0" indent="0">
              <a:buNone/>
            </a:pPr>
            <a:r>
              <a:rPr lang="zh-CN" altLang="en-US" dirty="0" smtClean="0"/>
              <a:t>会</a:t>
            </a:r>
            <a:r>
              <a:rPr lang="zh-CN" altLang="en-US" dirty="0"/>
              <a:t>体，有合法的管理章程、</a:t>
            </a:r>
            <a:r>
              <a:rPr lang="zh-CN" altLang="en-US" dirty="0" smtClean="0"/>
              <a:t>专业的</a:t>
            </a:r>
            <a:endParaRPr lang="en-US" altLang="zh-CN" dirty="0" smtClean="0"/>
          </a:p>
          <a:p>
            <a:pPr marL="0" indent="0">
              <a:buNone/>
            </a:pPr>
            <a:r>
              <a:rPr lang="zh-CN" altLang="en-US" dirty="0" smtClean="0"/>
              <a:t>律师</a:t>
            </a:r>
            <a:r>
              <a:rPr lang="zh-CN" altLang="en-US" dirty="0"/>
              <a:t>团队，我们结合了线上、</a:t>
            </a:r>
            <a:r>
              <a:rPr lang="zh-CN" altLang="en-US" dirty="0" smtClean="0"/>
              <a:t>线下</a:t>
            </a:r>
            <a:endParaRPr lang="en-US" altLang="zh-CN" dirty="0" smtClean="0"/>
          </a:p>
          <a:p>
            <a:pPr marL="0" indent="0">
              <a:buNone/>
            </a:pPr>
            <a:r>
              <a:rPr lang="zh-CN" altLang="en-US" dirty="0" smtClean="0"/>
              <a:t>做</a:t>
            </a:r>
            <a:r>
              <a:rPr lang="en-US" dirty="0"/>
              <a:t>PEP</a:t>
            </a:r>
            <a:r>
              <a:rPr lang="zh-CN" altLang="en-US" dirty="0"/>
              <a:t>模式，打造移动互联网</a:t>
            </a:r>
            <a:r>
              <a:rPr lang="zh-CN" altLang="en-US" dirty="0" smtClean="0"/>
              <a:t>大数</a:t>
            </a:r>
            <a:endParaRPr lang="en-US" altLang="zh-CN" dirty="0" smtClean="0"/>
          </a:p>
          <a:p>
            <a:pPr marL="0" indent="0">
              <a:buNone/>
            </a:pPr>
            <a:r>
              <a:rPr lang="zh-CN" altLang="en-US" dirty="0" smtClean="0"/>
              <a:t>据互帮互助</a:t>
            </a:r>
            <a:r>
              <a:rPr lang="zh-CN" altLang="en-US" dirty="0"/>
              <a:t>、资源对接、文化交流专</a:t>
            </a:r>
            <a:r>
              <a:rPr lang="zh-CN" altLang="en-US" dirty="0" smtClean="0"/>
              <a:t>享</a:t>
            </a:r>
            <a:endParaRPr lang="en-US" altLang="zh-CN" dirty="0" smtClean="0"/>
          </a:p>
          <a:p>
            <a:pPr marL="0" indent="0">
              <a:buNone/>
            </a:pPr>
            <a:r>
              <a:rPr lang="zh-CN" altLang="en-US" dirty="0" smtClean="0"/>
              <a:t>平台</a:t>
            </a:r>
            <a:r>
              <a:rPr lang="zh-CN" altLang="en-US" dirty="0"/>
              <a:t>；是一个发挥正能量，携手广大</a:t>
            </a:r>
            <a:r>
              <a:rPr lang="zh-CN" altLang="en-US" dirty="0" smtClean="0"/>
              <a:t>有</a:t>
            </a:r>
            <a:endParaRPr lang="en-US" altLang="zh-CN" dirty="0" smtClean="0"/>
          </a:p>
          <a:p>
            <a:pPr marL="0" indent="0">
              <a:buNone/>
            </a:pPr>
            <a:r>
              <a:rPr lang="zh-CN" altLang="en-US" dirty="0" smtClean="0"/>
              <a:t>爱心</a:t>
            </a:r>
            <a:r>
              <a:rPr lang="zh-CN" altLang="en-US" dirty="0"/>
              <a:t>的优秀女人来共同传递爱、传递美</a:t>
            </a:r>
            <a:r>
              <a:rPr lang="zh-CN" altLang="en-US" dirty="0" smtClean="0"/>
              <a:t>，</a:t>
            </a:r>
            <a:endParaRPr lang="en-US" altLang="zh-CN" dirty="0" smtClean="0"/>
          </a:p>
          <a:p>
            <a:pPr marL="0" indent="0">
              <a:buNone/>
            </a:pPr>
            <a:r>
              <a:rPr lang="zh-CN" altLang="en-US" dirty="0" smtClean="0"/>
              <a:t>用</a:t>
            </a:r>
            <a:r>
              <a:rPr lang="zh-CN" altLang="en-US" dirty="0"/>
              <a:t>爱转变一切、用美感染身边，分享</a:t>
            </a:r>
            <a:r>
              <a:rPr lang="zh-CN" altLang="en-US" dirty="0" smtClean="0"/>
              <a:t>快</a:t>
            </a:r>
            <a:endParaRPr lang="en-US" altLang="zh-CN" dirty="0" smtClean="0"/>
          </a:p>
          <a:p>
            <a:pPr marL="0" indent="0">
              <a:buNone/>
            </a:pPr>
            <a:r>
              <a:rPr lang="zh-CN" altLang="en-US" dirty="0" smtClean="0"/>
              <a:t>乐、分享</a:t>
            </a:r>
            <a:r>
              <a:rPr lang="zh-CN" altLang="en-US" dirty="0"/>
              <a:t>成功。给女人！给自信！</a:t>
            </a:r>
            <a:endParaRPr lang="en-US" dirty="0"/>
          </a:p>
          <a:p>
            <a:pPr marL="0" indent="0">
              <a:buNone/>
            </a:pPr>
            <a:r>
              <a:rPr lang="en-US" dirty="0"/>
              <a:t> </a:t>
            </a:r>
          </a:p>
          <a:p>
            <a:pPr marL="0" indent="0">
              <a:buNone/>
            </a:pPr>
            <a:r>
              <a:rPr lang="zh-CN" altLang="en-US" dirty="0"/>
              <a:t>美国加州华人美女会总会长～石薇</a:t>
            </a:r>
            <a:endParaRPr lang="en-US" dirty="0"/>
          </a:p>
          <a:p>
            <a:pPr marL="0" indent="0">
              <a:buNone/>
            </a:pP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676400"/>
            <a:ext cx="282575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5510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style>
          <a:lnRef idx="1">
            <a:schemeClr val="accent2"/>
          </a:lnRef>
          <a:fillRef idx="3">
            <a:schemeClr val="accent2"/>
          </a:fillRef>
          <a:effectRef idx="2">
            <a:schemeClr val="accent2"/>
          </a:effectRef>
          <a:fontRef idx="minor">
            <a:schemeClr val="lt1"/>
          </a:fontRef>
        </p:style>
        <p:txBody>
          <a:bodyPr/>
          <a:lstStyle/>
          <a:p>
            <a:r>
              <a:rPr lang="zh-CN" altLang="en-US" b="1" kern="1400" dirty="0" smtClean="0">
                <a:solidFill>
                  <a:srgbClr val="FFC000"/>
                </a:solidFill>
                <a:effectLst/>
                <a:latin typeface="微软雅黑 Light"/>
                <a:ea typeface="微软雅黑 Light"/>
              </a:rPr>
              <a:t>蒙特瑞华人基督教会</a:t>
            </a:r>
            <a:endParaRPr lang="en-US" dirty="0">
              <a:solidFill>
                <a:srgbClr val="FFC000"/>
              </a:solidFill>
            </a:endParaRPr>
          </a:p>
        </p:txBody>
      </p:sp>
      <p:sp>
        <p:nvSpPr>
          <p:cNvPr id="3" name="Content Placeholder 2"/>
          <p:cNvSpPr>
            <a:spLocks noGrp="1"/>
          </p:cNvSpPr>
          <p:nvPr>
            <p:ph idx="1"/>
          </p:nvPr>
        </p:nvSpPr>
        <p:spPr>
          <a:xfrm>
            <a:off x="685800" y="1600200"/>
            <a:ext cx="7696200" cy="4800600"/>
          </a:xfrm>
        </p:spPr>
        <p:txBody>
          <a:bodyPr/>
          <a:lstStyle/>
          <a:p>
            <a:pPr marL="127000" marR="0" indent="0" algn="just">
              <a:lnSpc>
                <a:spcPct val="110000"/>
              </a:lnSpc>
              <a:spcBef>
                <a:spcPts val="0"/>
              </a:spcBef>
              <a:spcAft>
                <a:spcPts val="0"/>
              </a:spcAft>
              <a:buNone/>
            </a:pPr>
            <a:r>
              <a:rPr lang="zh-CN" altLang="en-US" sz="5000" b="1" kern="1400" dirty="0" smtClean="0">
                <a:solidFill>
                  <a:srgbClr val="000000"/>
                </a:solidFill>
                <a:effectLst/>
                <a:latin typeface="微软雅黑 Light"/>
                <a:ea typeface="微软雅黑 Light"/>
              </a:rPr>
              <a:t> </a:t>
            </a:r>
            <a:endParaRPr lang="en-US" altLang="zh-CN" sz="5000" b="1" kern="1400" dirty="0" smtClean="0">
              <a:solidFill>
                <a:srgbClr val="000000"/>
              </a:solidFill>
              <a:effectLst/>
              <a:latin typeface="微软雅黑 Light"/>
              <a:ea typeface="微软雅黑 Light"/>
            </a:endParaRPr>
          </a:p>
          <a:p>
            <a:pPr marL="127000" marR="0" indent="0" algn="just">
              <a:lnSpc>
                <a:spcPct val="110000"/>
              </a:lnSpc>
              <a:spcBef>
                <a:spcPts val="0"/>
              </a:spcBef>
              <a:spcAft>
                <a:spcPts val="0"/>
              </a:spcAft>
              <a:buNone/>
            </a:pPr>
            <a:r>
              <a:rPr lang="zh-CN" altLang="en-US" sz="5000" b="1" kern="1400" dirty="0" smtClean="0">
                <a:solidFill>
                  <a:srgbClr val="FF0000"/>
                </a:solidFill>
                <a:effectLst/>
                <a:latin typeface="微软雅黑 Light"/>
                <a:ea typeface="微软雅黑 Light"/>
              </a:rPr>
              <a:t>愿神祝福你</a:t>
            </a:r>
            <a:r>
              <a:rPr lang="en-US" altLang="zh-CN" sz="5000" b="1" kern="1400" dirty="0" smtClean="0">
                <a:solidFill>
                  <a:srgbClr val="FF0000"/>
                </a:solidFill>
                <a:effectLst/>
                <a:latin typeface="微软雅黑 Light"/>
                <a:ea typeface="微软雅黑 Light"/>
              </a:rPr>
              <a:t>:</a:t>
            </a:r>
            <a:r>
              <a:rPr lang="zh-CN" altLang="en-US" sz="5000" b="1" kern="1400" dirty="0" smtClean="0">
                <a:solidFill>
                  <a:srgbClr val="FF0000"/>
                </a:solidFill>
                <a:effectLst/>
                <a:latin typeface="微软雅黑 Light"/>
                <a:ea typeface="微软雅黑 Light"/>
              </a:rPr>
              <a:t> </a:t>
            </a:r>
            <a:endParaRPr lang="en-US" altLang="zh-CN" sz="5000" b="1" kern="1400" dirty="0" smtClean="0">
              <a:solidFill>
                <a:srgbClr val="FF0000"/>
              </a:solidFill>
              <a:effectLst/>
              <a:latin typeface="Cambria"/>
            </a:endParaRPr>
          </a:p>
          <a:p>
            <a:pPr marL="0" indent="0">
              <a:lnSpc>
                <a:spcPct val="110000"/>
              </a:lnSpc>
              <a:spcBef>
                <a:spcPts val="0"/>
              </a:spcBef>
              <a:spcAft>
                <a:spcPts val="482"/>
              </a:spcAft>
              <a:buNone/>
            </a:pPr>
            <a:endParaRPr lang="en-US" altLang="zh-CN" sz="4400" b="1" kern="1400" dirty="0">
              <a:solidFill>
                <a:srgbClr val="FF0000"/>
              </a:solidFill>
              <a:latin typeface="Cambria"/>
              <a:ea typeface="微软雅黑 Light"/>
            </a:endParaRPr>
          </a:p>
          <a:p>
            <a:pPr marL="0" indent="0">
              <a:lnSpc>
                <a:spcPct val="110000"/>
              </a:lnSpc>
              <a:spcBef>
                <a:spcPts val="0"/>
              </a:spcBef>
              <a:spcAft>
                <a:spcPts val="482"/>
              </a:spcAft>
              <a:buNone/>
            </a:pPr>
            <a:r>
              <a:rPr lang="zh-CN" altLang="en-US" kern="1400" dirty="0" smtClean="0">
                <a:solidFill>
                  <a:srgbClr val="FF0000"/>
                </a:solidFill>
                <a:latin typeface="微软雅黑 Light"/>
                <a:ea typeface="微软雅黑 Light"/>
              </a:rPr>
              <a:t>  </a:t>
            </a:r>
            <a:r>
              <a:rPr lang="zh-CN" altLang="en-US" sz="5000" kern="1400" dirty="0" smtClean="0">
                <a:solidFill>
                  <a:srgbClr val="FF0000"/>
                </a:solidFill>
                <a:effectLst/>
                <a:latin typeface="微软雅黑 Light"/>
                <a:ea typeface="微软雅黑 Light"/>
              </a:rPr>
              <a:t>羊年平安喜乐，福杯满溢！</a:t>
            </a:r>
            <a:endParaRPr lang="zh-CN" altLang="en-US" sz="5000" kern="1400" dirty="0">
              <a:solidFill>
                <a:srgbClr val="FF0000"/>
              </a:solidFill>
              <a:effectLst/>
              <a:latin typeface="Goudy Old Style"/>
            </a:endParaRPr>
          </a:p>
        </p:txBody>
      </p:sp>
    </p:spTree>
    <p:extLst>
      <p:ext uri="{BB962C8B-B14F-4D97-AF65-F5344CB8AC3E}">
        <p14:creationId xmlns:p14="http://schemas.microsoft.com/office/powerpoint/2010/main" val="777708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fontScale="90000"/>
          </a:bodyPr>
          <a:lstStyle/>
          <a:p>
            <a:r>
              <a:rPr lang="en-US" altLang="zh-CN" b="1" dirty="0" smtClean="0">
                <a:solidFill>
                  <a:srgbClr val="FFFF00"/>
                </a:solidFill>
              </a:rPr>
              <a:t/>
            </a:r>
            <a:br>
              <a:rPr lang="en-US" altLang="zh-CN" b="1" dirty="0" smtClean="0">
                <a:solidFill>
                  <a:srgbClr val="FFFF00"/>
                </a:solidFill>
              </a:rPr>
            </a:br>
            <a:r>
              <a:rPr lang="zh-CN" altLang="en-US" b="1" dirty="0" smtClean="0">
                <a:solidFill>
                  <a:srgbClr val="FFFF00"/>
                </a:solidFill>
              </a:rPr>
              <a:t>蒙特瑞華人基督教會 </a:t>
            </a:r>
            <a:r>
              <a:rPr lang="en-US" altLang="zh-CN" b="1" dirty="0" smtClean="0">
                <a:solidFill>
                  <a:srgbClr val="FFFF00"/>
                </a:solidFill>
              </a:rPr>
              <a:t/>
            </a:r>
            <a:br>
              <a:rPr lang="en-US" altLang="zh-CN" b="1" dirty="0" smtClean="0">
                <a:solidFill>
                  <a:srgbClr val="FFFF00"/>
                </a:solidFill>
              </a:rPr>
            </a:br>
            <a:endParaRPr lang="en-US" dirty="0">
              <a:solidFill>
                <a:srgbClr val="FFFF00"/>
              </a:solidFill>
            </a:endParaRPr>
          </a:p>
        </p:txBody>
      </p:sp>
      <p:sp>
        <p:nvSpPr>
          <p:cNvPr id="3" name="Content Placeholder 2"/>
          <p:cNvSpPr>
            <a:spLocks noGrp="1"/>
          </p:cNvSpPr>
          <p:nvPr>
            <p:ph idx="1"/>
          </p:nvPr>
        </p:nvSpPr>
        <p:spPr/>
        <p:txBody>
          <a:bodyPr>
            <a:normAutofit fontScale="62500" lnSpcReduction="20000"/>
          </a:bodyPr>
          <a:lstStyle/>
          <a:p>
            <a:pPr marL="0" indent="0">
              <a:buNone/>
            </a:pPr>
            <a:endParaRPr lang="en-US" altLang="zh-CN" dirty="0" smtClean="0"/>
          </a:p>
          <a:p>
            <a:pPr marL="0" indent="0">
              <a:buNone/>
            </a:pPr>
            <a:r>
              <a:rPr lang="en-US" altLang="zh-CN" dirty="0" smtClean="0"/>
              <a:t>   </a:t>
            </a:r>
            <a:endParaRPr lang="en-US" altLang="zh-CN" sz="4000" dirty="0" smtClean="0">
              <a:solidFill>
                <a:srgbClr val="FF0000"/>
              </a:solidFill>
            </a:endParaRPr>
          </a:p>
          <a:p>
            <a:pPr marL="0" indent="0">
              <a:buNone/>
            </a:pPr>
            <a:r>
              <a:rPr lang="zh-CN" altLang="en-US" sz="4000" dirty="0">
                <a:solidFill>
                  <a:srgbClr val="FF0000"/>
                </a:solidFill>
              </a:rPr>
              <a:t>愿主的恩惠慈爱与你同</a:t>
            </a:r>
            <a:r>
              <a:rPr lang="zh-CN" altLang="en-US" sz="4000" dirty="0" smtClean="0">
                <a:solidFill>
                  <a:srgbClr val="FF0000"/>
                </a:solidFill>
              </a:rPr>
              <a:t>在</a:t>
            </a:r>
            <a:endParaRPr lang="en-US" altLang="zh-CN" sz="4000" dirty="0" smtClean="0">
              <a:solidFill>
                <a:srgbClr val="FF0000"/>
              </a:solidFill>
            </a:endParaRPr>
          </a:p>
          <a:p>
            <a:pPr marL="0" indent="0">
              <a:buNone/>
            </a:pPr>
            <a:r>
              <a:rPr lang="zh-CN" altLang="en-US" sz="4000" dirty="0">
                <a:solidFill>
                  <a:srgbClr val="FF0000"/>
                </a:solidFill>
              </a:rPr>
              <a:t/>
            </a:r>
            <a:br>
              <a:rPr lang="zh-CN" altLang="en-US" sz="4000" dirty="0">
                <a:solidFill>
                  <a:srgbClr val="FF0000"/>
                </a:solidFill>
              </a:rPr>
            </a:br>
            <a:r>
              <a:rPr lang="zh-CN" altLang="en-US" sz="4000" dirty="0">
                <a:solidFill>
                  <a:srgbClr val="FF0000"/>
                </a:solidFill>
              </a:rPr>
              <a:t>愿主的灵时时围</a:t>
            </a:r>
            <a:r>
              <a:rPr lang="zh-CN" altLang="en-US" sz="4000" dirty="0" smtClean="0">
                <a:solidFill>
                  <a:srgbClr val="FF0000"/>
                </a:solidFill>
              </a:rPr>
              <a:t>绕你</a:t>
            </a:r>
            <a:endParaRPr lang="en-US" altLang="zh-CN" sz="4000" dirty="0" smtClean="0">
              <a:solidFill>
                <a:srgbClr val="FF0000"/>
              </a:solidFill>
            </a:endParaRPr>
          </a:p>
          <a:p>
            <a:pPr marL="0" indent="0">
              <a:buNone/>
            </a:pPr>
            <a:r>
              <a:rPr lang="zh-CN" altLang="en-US" sz="4000" dirty="0">
                <a:solidFill>
                  <a:srgbClr val="FF0000"/>
                </a:solidFill>
              </a:rPr>
              <a:t/>
            </a:r>
            <a:br>
              <a:rPr lang="zh-CN" altLang="en-US" sz="4000" dirty="0">
                <a:solidFill>
                  <a:srgbClr val="FF0000"/>
                </a:solidFill>
              </a:rPr>
            </a:br>
            <a:r>
              <a:rPr lang="zh-CN" altLang="en-US" sz="4000" dirty="0">
                <a:solidFill>
                  <a:srgbClr val="FF0000"/>
                </a:solidFill>
              </a:rPr>
              <a:t>恩典降下，赐福与</a:t>
            </a:r>
            <a:r>
              <a:rPr lang="zh-CN" altLang="en-US" sz="4000" dirty="0" smtClean="0">
                <a:solidFill>
                  <a:srgbClr val="FF0000"/>
                </a:solidFill>
              </a:rPr>
              <a:t>你</a:t>
            </a:r>
            <a:endParaRPr lang="en-US" altLang="zh-CN" sz="4000" dirty="0" smtClean="0">
              <a:solidFill>
                <a:srgbClr val="FF0000"/>
              </a:solidFill>
            </a:endParaRPr>
          </a:p>
          <a:p>
            <a:pPr marL="0" indent="0">
              <a:buNone/>
            </a:pPr>
            <a:r>
              <a:rPr lang="zh-CN" altLang="en-US" sz="4000" dirty="0">
                <a:solidFill>
                  <a:srgbClr val="FF0000"/>
                </a:solidFill>
              </a:rPr>
              <a:t/>
            </a:r>
            <a:br>
              <a:rPr lang="zh-CN" altLang="en-US" sz="4000" dirty="0">
                <a:solidFill>
                  <a:srgbClr val="FF0000"/>
                </a:solidFill>
              </a:rPr>
            </a:br>
            <a:r>
              <a:rPr lang="zh-CN" altLang="en-US" sz="4000" dirty="0" smtClean="0">
                <a:solidFill>
                  <a:srgbClr val="FF0000"/>
                </a:solidFill>
              </a:rPr>
              <a:t>得救的乐歌天</a:t>
            </a:r>
            <a:r>
              <a:rPr lang="zh-CN" altLang="en-US" sz="4000" dirty="0">
                <a:solidFill>
                  <a:srgbClr val="FF0000"/>
                </a:solidFill>
              </a:rPr>
              <a:t>天充满你</a:t>
            </a:r>
            <a:br>
              <a:rPr lang="zh-CN" altLang="en-US" sz="4000" dirty="0">
                <a:solidFill>
                  <a:srgbClr val="FF0000"/>
                </a:solidFill>
              </a:rPr>
            </a:br>
            <a:endParaRPr lang="en-US" altLang="zh-CN" sz="4000" dirty="0" smtClean="0">
              <a:solidFill>
                <a:srgbClr val="FF0000"/>
              </a:solidFill>
            </a:endParaRPr>
          </a:p>
          <a:p>
            <a:pPr marL="0" indent="0">
              <a:buNone/>
            </a:pPr>
            <a:r>
              <a:rPr lang="zh-CN" altLang="en-US" sz="4000" dirty="0" smtClean="0">
                <a:solidFill>
                  <a:srgbClr val="FF0000"/>
                </a:solidFill>
              </a:rPr>
              <a:t>  </a:t>
            </a:r>
            <a:endParaRPr lang="en-US" altLang="zh-CN" sz="4000" dirty="0" smtClean="0">
              <a:solidFill>
                <a:srgbClr val="FF0000"/>
              </a:solidFill>
            </a:endParaRPr>
          </a:p>
          <a:p>
            <a:pPr marL="0" indent="0">
              <a:buNone/>
            </a:pPr>
            <a:r>
              <a:rPr lang="zh-CN" altLang="en-US" sz="4000" dirty="0" smtClean="0">
                <a:solidFill>
                  <a:srgbClr val="FF0000"/>
                </a:solidFill>
              </a:rPr>
              <a:t>   </a:t>
            </a:r>
            <a:endParaRPr lang="en-US" altLang="zh-CN" sz="4000" dirty="0" smtClean="0">
              <a:solidFill>
                <a:srgbClr val="FF0000"/>
              </a:solidFill>
            </a:endParaRPr>
          </a:p>
          <a:p>
            <a:pPr marL="0" indent="0">
              <a:buNone/>
            </a:pPr>
            <a:r>
              <a:rPr lang="en-US" altLang="zh-CN" sz="4000" dirty="0">
                <a:solidFill>
                  <a:srgbClr val="FF0000"/>
                </a:solidFill>
              </a:rPr>
              <a:t> </a:t>
            </a:r>
            <a:r>
              <a:rPr lang="en-US" altLang="zh-CN" sz="4000" dirty="0" smtClean="0">
                <a:solidFill>
                  <a:srgbClr val="FF0000"/>
                </a:solidFill>
              </a:rPr>
              <a:t>                                        </a:t>
            </a:r>
            <a:endParaRPr lang="en-US" sz="4000" dirty="0">
              <a:solidFill>
                <a:srgbClr val="FF0000"/>
              </a:solidFill>
            </a:endParaRPr>
          </a:p>
        </p:txBody>
      </p:sp>
    </p:spTree>
    <p:extLst>
      <p:ext uri="{BB962C8B-B14F-4D97-AF65-F5344CB8AC3E}">
        <p14:creationId xmlns:p14="http://schemas.microsoft.com/office/powerpoint/2010/main" val="3400895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fontScale="90000"/>
          </a:bodyPr>
          <a:lstStyle/>
          <a:p>
            <a:r>
              <a:rPr lang="en-US" altLang="zh-CN" b="1" dirty="0" smtClean="0"/>
              <a:t/>
            </a:r>
            <a:br>
              <a:rPr lang="en-US" altLang="zh-CN" b="1" dirty="0" smtClean="0"/>
            </a:br>
            <a:r>
              <a:rPr lang="zh-CN" altLang="en-US" b="1" dirty="0" smtClean="0">
                <a:solidFill>
                  <a:srgbClr val="FFFF00"/>
                </a:solidFill>
              </a:rPr>
              <a:t>蒙特瑞華人基督教會 </a:t>
            </a:r>
            <a:r>
              <a:rPr lang="en-US" altLang="zh-CN" b="1" dirty="0" smtClean="0"/>
              <a:t/>
            </a:r>
            <a:br>
              <a:rPr lang="en-US" altLang="zh-CN" b="1" dirty="0" smtClean="0"/>
            </a:br>
            <a:endParaRPr lang="en-US" dirty="0"/>
          </a:p>
        </p:txBody>
      </p:sp>
      <p:sp>
        <p:nvSpPr>
          <p:cNvPr id="3" name="Content Placeholder 2"/>
          <p:cNvSpPr>
            <a:spLocks noGrp="1"/>
          </p:cNvSpPr>
          <p:nvPr>
            <p:ph idx="1"/>
          </p:nvPr>
        </p:nvSpPr>
        <p:spPr/>
        <p:txBody>
          <a:bodyPr>
            <a:normAutofit/>
          </a:bodyPr>
          <a:lstStyle/>
          <a:p>
            <a:pPr marL="114300" indent="0">
              <a:buNone/>
            </a:pPr>
            <a:r>
              <a:rPr lang="zh-CN" altLang="en-US" sz="2600" dirty="0" smtClean="0"/>
              <a:t>蒙</a:t>
            </a:r>
            <a:r>
              <a:rPr lang="zh-CN" altLang="en-US" sz="2600" dirty="0"/>
              <a:t>特瑞華人基督教會正式成立於一九九五年，是個無宗派的社區教會。這個完全屬於主耶穌基督的教會，以神的話－聖經為最高的指導準則，教會的一切活動都以能達到教會的四個目標為依歸</a:t>
            </a:r>
            <a:r>
              <a:rPr lang="en-US" altLang="zh-CN" sz="2600" dirty="0" smtClean="0"/>
              <a:t>﹕</a:t>
            </a:r>
          </a:p>
          <a:p>
            <a:pPr marL="0" indent="0">
              <a:buNone/>
            </a:pPr>
            <a:r>
              <a:rPr lang="en-US" altLang="zh-CN" sz="2600" dirty="0"/>
              <a:t/>
            </a:r>
            <a:br>
              <a:rPr lang="en-US" altLang="zh-CN" sz="2600" dirty="0"/>
            </a:br>
            <a:r>
              <a:rPr lang="zh-CN" altLang="en-US" sz="2600" dirty="0"/>
              <a:t>一．敬拜讚美</a:t>
            </a:r>
            <a:r>
              <a:rPr lang="en-US" altLang="zh-CN" sz="2600" dirty="0"/>
              <a:t>﹕</a:t>
            </a:r>
            <a:r>
              <a:rPr lang="en-US" sz="2600" dirty="0" smtClean="0"/>
              <a:t>Worship God</a:t>
            </a:r>
            <a:r>
              <a:rPr lang="en-US" sz="2600" dirty="0"/>
              <a:t/>
            </a:r>
            <a:br>
              <a:rPr lang="en-US" sz="2600" dirty="0"/>
            </a:br>
            <a:r>
              <a:rPr lang="zh-CN" altLang="en-US" sz="2600" dirty="0"/>
              <a:t>二．傳揚</a:t>
            </a:r>
            <a:r>
              <a:rPr lang="zh-CN" altLang="en-US" sz="2600" dirty="0" smtClean="0"/>
              <a:t>福音：</a:t>
            </a:r>
            <a:r>
              <a:rPr lang="en-US" sz="2600" dirty="0" smtClean="0"/>
              <a:t>Evangelize the Community &amp; Beyond</a:t>
            </a:r>
            <a:r>
              <a:rPr lang="en-US" sz="2600" dirty="0"/>
              <a:t/>
            </a:r>
            <a:br>
              <a:rPr lang="en-US" sz="2600" dirty="0"/>
            </a:br>
            <a:r>
              <a:rPr lang="zh-CN" altLang="en-US" sz="2600" dirty="0"/>
              <a:t>三．學習真理</a:t>
            </a:r>
            <a:r>
              <a:rPr lang="en-US" altLang="zh-CN" sz="2600" dirty="0"/>
              <a:t>﹕</a:t>
            </a:r>
            <a:r>
              <a:rPr lang="en-US" sz="2600" dirty="0" smtClean="0"/>
              <a:t>Learn the Truth</a:t>
            </a:r>
            <a:r>
              <a:rPr lang="en-US" sz="2600" dirty="0"/>
              <a:t/>
            </a:r>
            <a:br>
              <a:rPr lang="en-US" sz="2600" dirty="0"/>
            </a:br>
            <a:r>
              <a:rPr lang="zh-CN" altLang="en-US" sz="2600" dirty="0"/>
              <a:t>四．愛神愛人</a:t>
            </a:r>
            <a:r>
              <a:rPr lang="en-US" altLang="zh-CN" sz="2600" dirty="0"/>
              <a:t>﹕</a:t>
            </a:r>
            <a:r>
              <a:rPr lang="en-US" sz="2600" dirty="0" smtClean="0"/>
              <a:t>Love God and People </a:t>
            </a:r>
            <a:endParaRPr lang="en-US" sz="2600" dirty="0"/>
          </a:p>
          <a:p>
            <a:endParaRPr lang="en-US" sz="2600" dirty="0"/>
          </a:p>
          <a:p>
            <a:endParaRPr lang="en-US" dirty="0"/>
          </a:p>
        </p:txBody>
      </p:sp>
    </p:spTree>
    <p:extLst>
      <p:ext uri="{BB962C8B-B14F-4D97-AF65-F5344CB8AC3E}">
        <p14:creationId xmlns:p14="http://schemas.microsoft.com/office/powerpoint/2010/main" val="28711270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Green Zucchini </a:t>
            </a:r>
            <a:br>
              <a:rPr lang="en-US" dirty="0"/>
            </a:br>
            <a:r>
              <a:rPr lang="en-US" dirty="0"/>
              <a:t>Real Estate</a:t>
            </a:r>
          </a:p>
        </p:txBody>
      </p:sp>
      <p:pic>
        <p:nvPicPr>
          <p:cNvPr id="4" name="Content Placeholder 3" descr="C:\Users\hanwei.tan\Documents\Misc\MBCA\Chinese New Year 2015\Don Agent imag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738927" y="1600200"/>
            <a:ext cx="7056546"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0360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Big Green Zucchini </a:t>
            </a:r>
            <a:br>
              <a:rPr lang="en-US" dirty="0" smtClean="0"/>
            </a:br>
            <a:r>
              <a:rPr lang="en-US" dirty="0" smtClean="0"/>
              <a:t>Real Estate</a:t>
            </a:r>
            <a:br>
              <a:rPr lang="en-US" dirty="0" smtClean="0"/>
            </a:br>
            <a:endParaRPr lang="en-US" dirty="0"/>
          </a:p>
        </p:txBody>
      </p:sp>
      <p:sp>
        <p:nvSpPr>
          <p:cNvPr id="3" name="Content Placeholder 2"/>
          <p:cNvSpPr>
            <a:spLocks noGrp="1"/>
          </p:cNvSpPr>
          <p:nvPr>
            <p:ph idx="1"/>
          </p:nvPr>
        </p:nvSpPr>
        <p:spPr/>
        <p:txBody>
          <a:bodyPr/>
          <a:lstStyle/>
          <a:p>
            <a:endParaRPr lang="en-US" altLang="zh-CN" dirty="0" smtClean="0"/>
          </a:p>
          <a:p>
            <a:pPr marL="0" indent="0">
              <a:buNone/>
            </a:pPr>
            <a:r>
              <a:rPr lang="zh-CN" altLang="en-US" sz="3300" dirty="0" smtClean="0"/>
              <a:t>祝蒙特雷的各位华人 </a:t>
            </a:r>
          </a:p>
          <a:p>
            <a:pPr marL="0" indent="0">
              <a:buNone/>
            </a:pPr>
            <a:r>
              <a:rPr lang="zh-CN" altLang="en-US" sz="3300" dirty="0" smtClean="0"/>
              <a:t>羊年大吉！洋洋得意！</a:t>
            </a:r>
            <a:endParaRPr lang="en-US" altLang="zh-CN" sz="3300" dirty="0" smtClean="0"/>
          </a:p>
          <a:p>
            <a:pPr marL="0" indent="0">
              <a:buNone/>
            </a:pPr>
            <a:r>
              <a:rPr lang="zh-CN" altLang="en-US" sz="3300" dirty="0" smtClean="0"/>
              <a:t>扬眉吐气！阳光明媚！</a:t>
            </a:r>
          </a:p>
          <a:p>
            <a:pPr marL="0" indent="0">
              <a:buNone/>
            </a:pPr>
            <a:r>
              <a:rPr lang="zh-CN" altLang="en-US" sz="3300" dirty="0" smtClean="0"/>
              <a:t>家家户户喜气洋洋</a:t>
            </a:r>
            <a:endParaRPr lang="en-US" sz="3300" dirty="0"/>
          </a:p>
        </p:txBody>
      </p:sp>
      <p:sp>
        <p:nvSpPr>
          <p:cNvPr id="4" name="Rectangle 3"/>
          <p:cNvSpPr/>
          <p:nvPr/>
        </p:nvSpPr>
        <p:spPr>
          <a:xfrm>
            <a:off x="5105400" y="2438400"/>
            <a:ext cx="3200400" cy="1785104"/>
          </a:xfrm>
          <a:prstGeom prst="rect">
            <a:avLst/>
          </a:prstGeom>
        </p:spPr>
        <p:txBody>
          <a:bodyPr wrap="square">
            <a:spAutoFit/>
          </a:bodyPr>
          <a:lstStyle/>
          <a:p>
            <a:r>
              <a:rPr lang="en-US" sz="2200" dirty="0"/>
              <a:t>Don Gruber, Broker</a:t>
            </a:r>
            <a:br>
              <a:rPr lang="en-US" sz="2200" dirty="0"/>
            </a:br>
            <a:r>
              <a:rPr lang="en-US" sz="2200" dirty="0"/>
              <a:t>Big Green Zucchini </a:t>
            </a:r>
          </a:p>
          <a:p>
            <a:r>
              <a:rPr lang="en-US" sz="2200" dirty="0"/>
              <a:t>Real Estate</a:t>
            </a:r>
            <a:br>
              <a:rPr lang="en-US" sz="2200" dirty="0"/>
            </a:br>
            <a:r>
              <a:rPr lang="en-US" sz="2200" dirty="0" err="1"/>
              <a:t>Lic</a:t>
            </a:r>
            <a:r>
              <a:rPr lang="en-US" sz="2200" dirty="0"/>
              <a:t> #01377367</a:t>
            </a:r>
            <a:br>
              <a:rPr lang="en-US" sz="2200" dirty="0"/>
            </a:br>
            <a:endParaRPr lang="en-US" sz="2200" dirty="0"/>
          </a:p>
        </p:txBody>
      </p:sp>
    </p:spTree>
    <p:extLst>
      <p:ext uri="{BB962C8B-B14F-4D97-AF65-F5344CB8AC3E}">
        <p14:creationId xmlns:p14="http://schemas.microsoft.com/office/powerpoint/2010/main" val="28956022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Monterey Chinese School</a:t>
            </a:r>
            <a:br>
              <a:rPr lang="en-US" dirty="0" smtClean="0"/>
            </a:br>
            <a:endParaRPr lang="en-US" dirty="0"/>
          </a:p>
        </p:txBody>
      </p:sp>
      <p:sp>
        <p:nvSpPr>
          <p:cNvPr id="3" name="Content Placeholder 2"/>
          <p:cNvSpPr>
            <a:spLocks noGrp="1"/>
          </p:cNvSpPr>
          <p:nvPr>
            <p:ph idx="1"/>
          </p:nvPr>
        </p:nvSpPr>
        <p:spPr/>
        <p:txBody>
          <a:bodyPr>
            <a:normAutofit/>
          </a:bodyPr>
          <a:lstStyle/>
          <a:p>
            <a:pPr marL="114300" indent="0">
              <a:buNone/>
            </a:pPr>
            <a:r>
              <a:rPr lang="zh-CN" altLang="en-US" sz="4400" dirty="0" smtClean="0"/>
              <a:t>蒙</a:t>
            </a:r>
            <a:r>
              <a:rPr lang="zh-CN" altLang="en-US" sz="4400" dirty="0"/>
              <a:t>特利中文學</a:t>
            </a:r>
            <a:r>
              <a:rPr lang="zh-CN" altLang="en-US" sz="4400" dirty="0" smtClean="0"/>
              <a:t>校</a:t>
            </a:r>
            <a:endParaRPr lang="en-US" altLang="zh-CN" sz="4400" dirty="0" smtClean="0"/>
          </a:p>
          <a:p>
            <a:pPr marL="114300" indent="0">
              <a:buNone/>
            </a:pPr>
            <a:endParaRPr lang="en-US" altLang="zh-CN" sz="4400" dirty="0" smtClean="0"/>
          </a:p>
          <a:p>
            <a:pPr marL="114300" indent="0">
              <a:buNone/>
            </a:pPr>
            <a:r>
              <a:rPr lang="zh-CN" altLang="en-US" sz="4400" dirty="0" smtClean="0"/>
              <a:t>祝大家新年快樂</a:t>
            </a:r>
            <a:endParaRPr lang="en-US" altLang="zh-CN" sz="4400" dirty="0" smtClean="0"/>
          </a:p>
          <a:p>
            <a:pPr marL="114300" indent="0">
              <a:buNone/>
            </a:pPr>
            <a:endParaRPr lang="en-US" sz="4400" dirty="0" smtClean="0"/>
          </a:p>
          <a:p>
            <a:pPr marL="114300" indent="0">
              <a:buNone/>
            </a:pPr>
            <a:r>
              <a:rPr lang="en-US" sz="4400" dirty="0" smtClean="0"/>
              <a:t>Happy Chinese New Year</a:t>
            </a:r>
            <a:endParaRPr lang="en-US" sz="4400" dirty="0"/>
          </a:p>
        </p:txBody>
      </p:sp>
    </p:spTree>
    <p:extLst>
      <p:ext uri="{BB962C8B-B14F-4D97-AF65-F5344CB8AC3E}">
        <p14:creationId xmlns:p14="http://schemas.microsoft.com/office/powerpoint/2010/main" val="2781251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z="5600" dirty="0" smtClean="0"/>
              <a:t>劉莉中医</a:t>
            </a:r>
            <a:endParaRPr lang="en-US" sz="5600" dirty="0"/>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524000"/>
            <a:ext cx="2895600" cy="4114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800600" y="1905000"/>
            <a:ext cx="3733800" cy="3093154"/>
          </a:xfrm>
          <a:prstGeom prst="rect">
            <a:avLst/>
          </a:prstGeom>
          <a:noFill/>
        </p:spPr>
        <p:txBody>
          <a:bodyPr wrap="square" rtlCol="0">
            <a:spAutoFit/>
          </a:bodyPr>
          <a:lstStyle/>
          <a:p>
            <a:r>
              <a:rPr lang="zh-CN" altLang="en-US" sz="3900" dirty="0"/>
              <a:t>祝蒙特</a:t>
            </a:r>
            <a:r>
              <a:rPr lang="zh-CN" altLang="en-US" sz="3900" dirty="0" smtClean="0"/>
              <a:t>雷人</a:t>
            </a:r>
            <a:endParaRPr lang="en-US" altLang="zh-CN" sz="3900" dirty="0" smtClean="0"/>
          </a:p>
          <a:p>
            <a:endParaRPr lang="en-US" altLang="zh-CN" sz="3900" dirty="0" smtClean="0"/>
          </a:p>
          <a:p>
            <a:r>
              <a:rPr lang="zh-CN" altLang="en-US" sz="3900" dirty="0" smtClean="0"/>
              <a:t>身</a:t>
            </a:r>
            <a:r>
              <a:rPr lang="zh-CN" altLang="en-US" sz="3900" dirty="0"/>
              <a:t>體建</a:t>
            </a:r>
            <a:r>
              <a:rPr lang="zh-CN" altLang="en-US" sz="3900" dirty="0" smtClean="0"/>
              <a:t>康</a:t>
            </a:r>
            <a:endParaRPr lang="en-US" altLang="zh-CN" sz="3900" dirty="0" smtClean="0"/>
          </a:p>
          <a:p>
            <a:endParaRPr lang="en-US" altLang="zh-CN" sz="3900" dirty="0" smtClean="0"/>
          </a:p>
          <a:p>
            <a:r>
              <a:rPr lang="zh-CN" altLang="en-US" sz="3900" dirty="0" smtClean="0"/>
              <a:t>羊年快樂！</a:t>
            </a:r>
            <a:endParaRPr lang="en-US" sz="3900" dirty="0"/>
          </a:p>
        </p:txBody>
      </p:sp>
    </p:spTree>
    <p:extLst>
      <p:ext uri="{BB962C8B-B14F-4D97-AF65-F5344CB8AC3E}">
        <p14:creationId xmlns:p14="http://schemas.microsoft.com/office/powerpoint/2010/main" val="106669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325562"/>
          </a:xfrm>
          <a:solidFill>
            <a:srgbClr val="FF0000"/>
          </a:solidFill>
          <a:scene3d>
            <a:camera prst="orthographicFront"/>
            <a:lightRig rig="threePt" dir="t"/>
          </a:scene3d>
          <a:sp3d>
            <a:bevelT/>
          </a:sp3d>
        </p:spPr>
        <p:style>
          <a:lnRef idx="3">
            <a:schemeClr val="lt1"/>
          </a:lnRef>
          <a:fillRef idx="1">
            <a:schemeClr val="accent5"/>
          </a:fillRef>
          <a:effectRef idx="1">
            <a:schemeClr val="accent5"/>
          </a:effectRef>
          <a:fontRef idx="minor">
            <a:schemeClr val="lt1"/>
          </a:fontRef>
        </p:style>
        <p:txBody>
          <a:bodyPr/>
          <a:lstStyle/>
          <a:p>
            <a:r>
              <a:rPr lang="zh-CN" altLang="en-US" dirty="0" smtClean="0"/>
              <a:t>       </a:t>
            </a:r>
            <a:r>
              <a:rPr lang="zh-CN" altLang="en-US" sz="4000" dirty="0" smtClean="0">
                <a:solidFill>
                  <a:srgbClr val="FFFF00"/>
                </a:solidFill>
              </a:rPr>
              <a:t>羊年出生好運氣</a:t>
            </a:r>
            <a:r>
              <a:rPr lang="en-US" altLang="zh-CN" sz="4000" dirty="0" smtClean="0">
                <a:solidFill>
                  <a:srgbClr val="FFFF00"/>
                </a:solidFill>
              </a:rPr>
              <a:t/>
            </a:r>
            <a:br>
              <a:rPr lang="en-US" altLang="zh-CN" sz="4000" dirty="0" smtClean="0">
                <a:solidFill>
                  <a:srgbClr val="FFFF00"/>
                </a:solidFill>
              </a:rPr>
            </a:br>
            <a:r>
              <a:rPr lang="zh-CN" altLang="en-US" sz="4000" dirty="0" smtClean="0">
                <a:solidFill>
                  <a:srgbClr val="FFFF00"/>
                </a:solidFill>
              </a:rPr>
              <a:t>                           吉祥數字 </a:t>
            </a:r>
            <a:r>
              <a:rPr lang="en-US" altLang="zh-CN" sz="4000" dirty="0" smtClean="0">
                <a:solidFill>
                  <a:srgbClr val="FFFF00"/>
                </a:solidFill>
              </a:rPr>
              <a:t>2</a:t>
            </a:r>
            <a:r>
              <a:rPr lang="zh-CN" altLang="en-US" sz="4000" dirty="0" smtClean="0">
                <a:solidFill>
                  <a:srgbClr val="FFFF00"/>
                </a:solidFill>
              </a:rPr>
              <a:t> 和</a:t>
            </a:r>
            <a:r>
              <a:rPr lang="en-US" altLang="zh-CN" sz="4000" dirty="0" smtClean="0">
                <a:solidFill>
                  <a:srgbClr val="FFFF00"/>
                </a:solidFill>
              </a:rPr>
              <a:t>7</a:t>
            </a:r>
            <a:r>
              <a:rPr lang="zh-CN" altLang="en-US" sz="4000" dirty="0" smtClean="0">
                <a:solidFill>
                  <a:srgbClr val="FFFF00"/>
                </a:solidFill>
              </a:rPr>
              <a:t> </a:t>
            </a:r>
            <a:endParaRPr lang="en-US" sz="4000" dirty="0">
              <a:solidFill>
                <a:srgbClr val="FFFF00"/>
              </a:solidFill>
            </a:endParaRPr>
          </a:p>
        </p:txBody>
      </p:sp>
      <p:pic>
        <p:nvPicPr>
          <p:cNvPr id="1741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676400"/>
            <a:ext cx="8381999" cy="4319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083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wipe(down)">
                                      <p:cBhvr>
                                        <p:cTn id="12" dur="580">
                                          <p:stCondLst>
                                            <p:cond delay="0"/>
                                          </p:stCondLst>
                                        </p:cTn>
                                        <p:tgtEl>
                                          <p:spTgt spid="17410"/>
                                        </p:tgtEl>
                                      </p:cBhvr>
                                    </p:animEffect>
                                    <p:anim calcmode="lin" valueType="num">
                                      <p:cBhvr>
                                        <p:cTn id="13" dur="1822" tmFilter="0,0; 0.14,0.36; 0.43,0.73; 0.71,0.91; 1.0,1.0">
                                          <p:stCondLst>
                                            <p:cond delay="0"/>
                                          </p:stCondLst>
                                        </p:cTn>
                                        <p:tgtEl>
                                          <p:spTgt spid="1741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741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741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741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7410"/>
                                        </p:tgtEl>
                                        <p:attrNameLst>
                                          <p:attrName>ppt_y</p:attrName>
                                        </p:attrNameLst>
                                      </p:cBhvr>
                                      <p:tavLst>
                                        <p:tav tm="0" fmla="#ppt_y-sin(pi*$)/81">
                                          <p:val>
                                            <p:fltVal val="0"/>
                                          </p:val>
                                        </p:tav>
                                        <p:tav tm="100000">
                                          <p:val>
                                            <p:fltVal val="1"/>
                                          </p:val>
                                        </p:tav>
                                      </p:tavLst>
                                    </p:anim>
                                    <p:animScale>
                                      <p:cBhvr>
                                        <p:cTn id="18" dur="26">
                                          <p:stCondLst>
                                            <p:cond delay="650"/>
                                          </p:stCondLst>
                                        </p:cTn>
                                        <p:tgtEl>
                                          <p:spTgt spid="17410"/>
                                        </p:tgtEl>
                                      </p:cBhvr>
                                      <p:to x="100000" y="60000"/>
                                    </p:animScale>
                                    <p:animScale>
                                      <p:cBhvr>
                                        <p:cTn id="19" dur="166" decel="50000">
                                          <p:stCondLst>
                                            <p:cond delay="676"/>
                                          </p:stCondLst>
                                        </p:cTn>
                                        <p:tgtEl>
                                          <p:spTgt spid="17410"/>
                                        </p:tgtEl>
                                      </p:cBhvr>
                                      <p:to x="100000" y="100000"/>
                                    </p:animScale>
                                    <p:animScale>
                                      <p:cBhvr>
                                        <p:cTn id="20" dur="26">
                                          <p:stCondLst>
                                            <p:cond delay="1312"/>
                                          </p:stCondLst>
                                        </p:cTn>
                                        <p:tgtEl>
                                          <p:spTgt spid="17410"/>
                                        </p:tgtEl>
                                      </p:cBhvr>
                                      <p:to x="100000" y="80000"/>
                                    </p:animScale>
                                    <p:animScale>
                                      <p:cBhvr>
                                        <p:cTn id="21" dur="166" decel="50000">
                                          <p:stCondLst>
                                            <p:cond delay="1338"/>
                                          </p:stCondLst>
                                        </p:cTn>
                                        <p:tgtEl>
                                          <p:spTgt spid="17410"/>
                                        </p:tgtEl>
                                      </p:cBhvr>
                                      <p:to x="100000" y="100000"/>
                                    </p:animScale>
                                    <p:animScale>
                                      <p:cBhvr>
                                        <p:cTn id="22" dur="26">
                                          <p:stCondLst>
                                            <p:cond delay="1642"/>
                                          </p:stCondLst>
                                        </p:cTn>
                                        <p:tgtEl>
                                          <p:spTgt spid="17410"/>
                                        </p:tgtEl>
                                      </p:cBhvr>
                                      <p:to x="100000" y="90000"/>
                                    </p:animScale>
                                    <p:animScale>
                                      <p:cBhvr>
                                        <p:cTn id="23" dur="166" decel="50000">
                                          <p:stCondLst>
                                            <p:cond delay="1668"/>
                                          </p:stCondLst>
                                        </p:cTn>
                                        <p:tgtEl>
                                          <p:spTgt spid="17410"/>
                                        </p:tgtEl>
                                      </p:cBhvr>
                                      <p:to x="100000" y="100000"/>
                                    </p:animScale>
                                    <p:animScale>
                                      <p:cBhvr>
                                        <p:cTn id="24" dur="26">
                                          <p:stCondLst>
                                            <p:cond delay="1808"/>
                                          </p:stCondLst>
                                        </p:cTn>
                                        <p:tgtEl>
                                          <p:spTgt spid="17410"/>
                                        </p:tgtEl>
                                      </p:cBhvr>
                                      <p:to x="100000" y="95000"/>
                                    </p:animScale>
                                    <p:animScale>
                                      <p:cBhvr>
                                        <p:cTn id="25" dur="166" decel="50000">
                                          <p:stCondLst>
                                            <p:cond delay="1834"/>
                                          </p:stCondLst>
                                        </p:cTn>
                                        <p:tgtEl>
                                          <p:spTgt spid="174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
            </a:r>
            <a:br>
              <a:rPr lang="en-US" altLang="zh-CN" dirty="0" smtClean="0"/>
            </a:br>
            <a:r>
              <a:rPr lang="zh-CN" altLang="en-US" dirty="0" smtClean="0"/>
              <a:t>劉莉中医针灸愽士</a:t>
            </a:r>
            <a:r>
              <a:rPr lang="en-US" dirty="0" smtClean="0"/>
              <a:t> OMD</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r>
              <a:rPr lang="en-US" dirty="0"/>
              <a:t> </a:t>
            </a:r>
          </a:p>
          <a:p>
            <a:r>
              <a:rPr lang="en-US" sz="4000" dirty="0"/>
              <a:t>Dr. Li Liu Acupuncture &amp; Herbal Medicine </a:t>
            </a:r>
          </a:p>
          <a:p>
            <a:r>
              <a:rPr lang="en-US" sz="4000" dirty="0"/>
              <a:t> </a:t>
            </a:r>
          </a:p>
          <a:p>
            <a:r>
              <a:rPr lang="en-US" sz="4000" dirty="0"/>
              <a:t>Tel: 831 915 8961</a:t>
            </a:r>
          </a:p>
          <a:p>
            <a:r>
              <a:rPr lang="en-US" sz="4000" dirty="0"/>
              <a:t> </a:t>
            </a:r>
          </a:p>
          <a:p>
            <a:r>
              <a:rPr lang="en-US" sz="4000" u="sng" dirty="0">
                <a:hlinkClick r:id="rId2"/>
              </a:rPr>
              <a:t>dr.liliu.acu@gmail.com</a:t>
            </a:r>
            <a:endParaRPr lang="en-US" sz="4000" dirty="0"/>
          </a:p>
          <a:p>
            <a:r>
              <a:rPr lang="en-US" sz="4000" dirty="0"/>
              <a:t> </a:t>
            </a:r>
          </a:p>
          <a:p>
            <a:r>
              <a:rPr lang="en-US" sz="4000" dirty="0"/>
              <a:t>Address:  1010 Cass St. </a:t>
            </a:r>
          </a:p>
          <a:p>
            <a:r>
              <a:rPr lang="en-US" sz="4000" dirty="0"/>
              <a:t>Suite D-1. Monterey CA 93940.</a:t>
            </a:r>
          </a:p>
          <a:p>
            <a:endParaRPr lang="en-US" dirty="0"/>
          </a:p>
        </p:txBody>
      </p:sp>
    </p:spTree>
    <p:extLst>
      <p:ext uri="{BB962C8B-B14F-4D97-AF65-F5344CB8AC3E}">
        <p14:creationId xmlns:p14="http://schemas.microsoft.com/office/powerpoint/2010/main" val="16732727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477962"/>
          </a:xfrm>
        </p:spPr>
        <p:txBody>
          <a:bodyPr/>
          <a:lstStyle/>
          <a:p>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                                                 Welcome </a:t>
            </a:r>
            <a:r>
              <a:rPr lang="en-US" dirty="0"/>
              <a:t>to Bamboo Yu Real Estate</a:t>
            </a:r>
          </a:p>
          <a:p>
            <a:r>
              <a:rPr lang="en-US" dirty="0" smtClean="0"/>
              <a:t>                                                  Bamboo </a:t>
            </a:r>
            <a:r>
              <a:rPr lang="en-US" dirty="0"/>
              <a:t>Yu Real Estate is a local family </a:t>
            </a:r>
            <a:r>
              <a:rPr lang="en-US" dirty="0" smtClean="0"/>
              <a:t> operated </a:t>
            </a:r>
            <a:r>
              <a:rPr lang="en-US" dirty="0"/>
              <a:t>boutique real </a:t>
            </a:r>
            <a:r>
              <a:rPr lang="en-US" dirty="0" smtClean="0"/>
              <a:t>                </a:t>
            </a:r>
          </a:p>
          <a:p>
            <a:r>
              <a:rPr lang="en-US" dirty="0"/>
              <a:t> </a:t>
            </a:r>
            <a:r>
              <a:rPr lang="en-US" dirty="0" smtClean="0"/>
              <a:t>                                                 estate </a:t>
            </a:r>
            <a:r>
              <a:rPr lang="en-US" dirty="0"/>
              <a:t>company </a:t>
            </a:r>
            <a:r>
              <a:rPr lang="en-US" dirty="0" smtClean="0"/>
              <a:t> specializing </a:t>
            </a:r>
            <a:r>
              <a:rPr lang="en-US" dirty="0"/>
              <a:t>in luxury properties. Our Realtors </a:t>
            </a:r>
            <a:endParaRPr lang="en-US" dirty="0" smtClean="0"/>
          </a:p>
          <a:p>
            <a:r>
              <a:rPr lang="en-US" dirty="0" smtClean="0"/>
              <a:t>                                                  provide </a:t>
            </a:r>
            <a:r>
              <a:rPr lang="en-US" dirty="0"/>
              <a:t>relocation counseling, personal </a:t>
            </a:r>
            <a:r>
              <a:rPr lang="en-US" dirty="0" smtClean="0"/>
              <a:t>attention</a:t>
            </a:r>
            <a:r>
              <a:rPr lang="en-US" dirty="0"/>
              <a:t>, and  </a:t>
            </a:r>
            <a:r>
              <a:rPr lang="en-US" dirty="0" smtClean="0"/>
              <a:t> </a:t>
            </a:r>
          </a:p>
          <a:p>
            <a:r>
              <a:rPr lang="en-US" dirty="0" smtClean="0"/>
              <a:t>                                                  market </a:t>
            </a:r>
            <a:r>
              <a:rPr lang="en-US" dirty="0"/>
              <a:t>expertise. On our site you can customize your search for </a:t>
            </a:r>
            <a:endParaRPr lang="en-US" dirty="0" smtClean="0"/>
          </a:p>
          <a:p>
            <a:r>
              <a:rPr lang="en-US" dirty="0" smtClean="0"/>
              <a:t>                                                  listings</a:t>
            </a:r>
            <a:r>
              <a:rPr lang="en-US" dirty="0"/>
              <a:t>, find neighborhood descriptions, and read the latest </a:t>
            </a:r>
            <a:r>
              <a:rPr lang="en-US" dirty="0" smtClean="0"/>
              <a:t> </a:t>
            </a:r>
          </a:p>
          <a:p>
            <a:r>
              <a:rPr lang="en-US" dirty="0"/>
              <a:t> </a:t>
            </a:r>
            <a:r>
              <a:rPr lang="en-US" dirty="0" smtClean="0"/>
              <a:t>                                                 Monterey </a:t>
            </a:r>
            <a:r>
              <a:rPr lang="en-US" dirty="0"/>
              <a:t>County real estate news. </a:t>
            </a:r>
          </a:p>
          <a:p>
            <a:r>
              <a:rPr lang="en-US" b="1" u="sng" dirty="0" smtClean="0">
                <a:hlinkClick r:id="rId2"/>
              </a:rPr>
              <a:t>Bamboo </a:t>
            </a:r>
            <a:r>
              <a:rPr lang="en-US" b="1" u="sng" dirty="0">
                <a:hlinkClick r:id="rId2"/>
              </a:rPr>
              <a:t>Yu </a:t>
            </a:r>
            <a:endParaRPr lang="en-US" b="1" dirty="0"/>
          </a:p>
          <a:p>
            <a:r>
              <a:rPr lang="en-US" b="1" u="sng" dirty="0">
                <a:hlinkClick r:id="rId2"/>
              </a:rPr>
              <a:t>DRE #01484499</a:t>
            </a:r>
            <a:endParaRPr lang="en-US" b="1" dirty="0"/>
          </a:p>
          <a:p>
            <a:r>
              <a:rPr lang="en-US" b="1" dirty="0"/>
              <a:t>Cell: (831) 521-5790</a:t>
            </a:r>
          </a:p>
          <a:p>
            <a:r>
              <a:rPr lang="en-US" dirty="0"/>
              <a:t>Email: bambooyu@comcast.net </a:t>
            </a:r>
          </a:p>
          <a:p>
            <a:pPr lvl="0"/>
            <a:endParaRPr lang="en-US" dirty="0" smtClean="0"/>
          </a:p>
          <a:p>
            <a:pPr lvl="0"/>
            <a:r>
              <a:rPr lang="en-US" dirty="0" smtClean="0"/>
              <a:t>J</a:t>
            </a:r>
            <a:r>
              <a:rPr lang="en-US" b="1" dirty="0" smtClean="0"/>
              <a:t>ames </a:t>
            </a:r>
            <a:r>
              <a:rPr lang="en-US" b="1" dirty="0"/>
              <a:t>H. Yu</a:t>
            </a:r>
            <a:endParaRPr lang="en-US" dirty="0" smtClean="0">
              <a:solidFill>
                <a:prstClr val="black"/>
              </a:solidFill>
            </a:endParaRPr>
          </a:p>
          <a:p>
            <a:pPr lvl="0"/>
            <a:r>
              <a:rPr lang="en-US" dirty="0" smtClean="0">
                <a:solidFill>
                  <a:prstClr val="black"/>
                </a:solidFill>
              </a:rPr>
              <a:t>Cal </a:t>
            </a:r>
            <a:r>
              <a:rPr lang="en-US" dirty="0">
                <a:solidFill>
                  <a:prstClr val="black"/>
                </a:solidFill>
              </a:rPr>
              <a:t>BRE 01924119 . Cell: 408-627-9616 . </a:t>
            </a:r>
            <a:endParaRPr lang="en-US" dirty="0" smtClean="0">
              <a:solidFill>
                <a:prstClr val="black"/>
              </a:solidFill>
            </a:endParaRPr>
          </a:p>
          <a:p>
            <a:pPr lvl="0"/>
            <a:r>
              <a:rPr lang="en-US" dirty="0" smtClean="0">
                <a:solidFill>
                  <a:prstClr val="black"/>
                </a:solidFill>
              </a:rPr>
              <a:t>Email</a:t>
            </a:r>
            <a:r>
              <a:rPr lang="en-US" dirty="0">
                <a:solidFill>
                  <a:prstClr val="black"/>
                </a:solidFill>
              </a:rPr>
              <a:t>: </a:t>
            </a:r>
            <a:r>
              <a:rPr lang="en-US" dirty="0">
                <a:solidFill>
                  <a:prstClr val="black"/>
                </a:solidFill>
                <a:hlinkClick r:id="rId3"/>
              </a:rPr>
              <a:t>james@anatumrealty.com</a:t>
            </a:r>
            <a:endParaRPr lang="en-US" dirty="0">
              <a:solidFill>
                <a:prstClr val="black"/>
              </a:solidFill>
            </a:endParaRPr>
          </a:p>
          <a:p>
            <a:r>
              <a:rPr lang="en-US" dirty="0" smtClean="0"/>
              <a:t> </a:t>
            </a:r>
          </a:p>
          <a:p>
            <a:r>
              <a:rPr lang="en-US" dirty="0" smtClean="0"/>
              <a:t>http</a:t>
            </a:r>
            <a:r>
              <a:rPr lang="en-US" dirty="0"/>
              <a:t>://www.bambooyurealty.com</a:t>
            </a:r>
          </a:p>
          <a:p>
            <a:r>
              <a:rPr lang="en-US" dirty="0"/>
              <a:t> </a:t>
            </a:r>
          </a:p>
          <a:p>
            <a:endParaRPr lang="en-US"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228600"/>
            <a:ext cx="3352800" cy="139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799" y="1828800"/>
            <a:ext cx="1728651" cy="1282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0" y="3733800"/>
            <a:ext cx="1471362"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83439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t/>
            </a:r>
            <a:br>
              <a:rPr lang="en-US" altLang="zh-CN" b="1" dirty="0" smtClean="0"/>
            </a:br>
            <a:r>
              <a:rPr lang="zh-CN" altLang="en-US" b="1" dirty="0" smtClean="0"/>
              <a:t>阎</a:t>
            </a:r>
            <a:r>
              <a:rPr lang="zh-CN" altLang="en-US" b="1" dirty="0"/>
              <a:t>石房地产贷款公司</a:t>
            </a:r>
            <a:r>
              <a:rPr lang="zh-CN" altLang="en-US" dirty="0"/>
              <a:t/>
            </a:r>
            <a:br>
              <a:rPr lang="zh-CN" altLang="en-US" dirty="0"/>
            </a:br>
            <a:endParaRPr lang="en-US" dirty="0"/>
          </a:p>
        </p:txBody>
      </p:sp>
      <p:sp>
        <p:nvSpPr>
          <p:cNvPr id="3" name="Content Placeholder 2"/>
          <p:cNvSpPr>
            <a:spLocks noGrp="1"/>
          </p:cNvSpPr>
          <p:nvPr>
            <p:ph idx="1"/>
          </p:nvPr>
        </p:nvSpPr>
        <p:spPr/>
        <p:txBody>
          <a:bodyPr>
            <a:normAutofit fontScale="77500" lnSpcReduction="20000"/>
          </a:bodyPr>
          <a:lstStyle/>
          <a:p>
            <a:pPr marL="114300" indent="0">
              <a:buNone/>
            </a:pPr>
            <a:r>
              <a:rPr lang="en-US" sz="4400" dirty="0" smtClean="0"/>
              <a:t>                         Sun </a:t>
            </a:r>
            <a:r>
              <a:rPr lang="en-US" sz="4400" dirty="0"/>
              <a:t>Real Estate &amp; Financial </a:t>
            </a:r>
            <a:r>
              <a:rPr lang="en-US" sz="4400" dirty="0" smtClean="0"/>
              <a:t>  </a:t>
            </a:r>
          </a:p>
          <a:p>
            <a:pPr marL="114300" indent="0">
              <a:buNone/>
            </a:pPr>
            <a:r>
              <a:rPr lang="en-US" sz="4400" dirty="0"/>
              <a:t> </a:t>
            </a:r>
            <a:r>
              <a:rPr lang="en-US" sz="4400" dirty="0" smtClean="0"/>
              <a:t>                        Services Real </a:t>
            </a:r>
            <a:r>
              <a:rPr lang="en-US" sz="4400" dirty="0"/>
              <a:t>Estate and </a:t>
            </a:r>
            <a:r>
              <a:rPr lang="en-US" sz="4400" dirty="0" smtClean="0"/>
              <a:t>      </a:t>
            </a:r>
          </a:p>
          <a:p>
            <a:pPr marL="114300" indent="0">
              <a:buNone/>
            </a:pPr>
            <a:r>
              <a:rPr lang="en-US" sz="4400" dirty="0"/>
              <a:t> </a:t>
            </a:r>
            <a:r>
              <a:rPr lang="en-US" sz="4400" dirty="0" smtClean="0"/>
              <a:t>                         Mortgage </a:t>
            </a:r>
            <a:r>
              <a:rPr lang="en-US" sz="4400" dirty="0"/>
              <a:t>Loans</a:t>
            </a:r>
          </a:p>
          <a:p>
            <a:pPr marL="114300" indent="0">
              <a:buNone/>
            </a:pPr>
            <a:r>
              <a:rPr lang="en-US" sz="4400" dirty="0" smtClean="0"/>
              <a:t>                          Add: 7189 </a:t>
            </a:r>
            <a:r>
              <a:rPr lang="en-US" sz="4400" dirty="0"/>
              <a:t>Oak Tree </a:t>
            </a:r>
            <a:r>
              <a:rPr lang="en-US" sz="4400" dirty="0" smtClean="0"/>
              <a:t>Place               </a:t>
            </a:r>
          </a:p>
          <a:p>
            <a:pPr marL="114300" indent="0">
              <a:buNone/>
            </a:pPr>
            <a:r>
              <a:rPr lang="en-US" sz="4400" dirty="0"/>
              <a:t> </a:t>
            </a:r>
            <a:r>
              <a:rPr lang="en-US" sz="4400" dirty="0" smtClean="0"/>
              <a:t>                                   Monterey </a:t>
            </a:r>
            <a:r>
              <a:rPr lang="en-US" sz="4400" dirty="0"/>
              <a:t>CA  93940</a:t>
            </a:r>
            <a:br>
              <a:rPr lang="en-US" sz="4400" dirty="0"/>
            </a:br>
            <a:endParaRPr lang="en-US" sz="4400" dirty="0" smtClean="0"/>
          </a:p>
          <a:p>
            <a:pPr marL="114300" indent="0">
              <a:buNone/>
            </a:pPr>
            <a:r>
              <a:rPr lang="en-US" sz="4400" u="sng" dirty="0" smtClean="0">
                <a:hlinkClick r:id="rId2"/>
              </a:rPr>
              <a:t>831-717-4686</a:t>
            </a:r>
            <a:r>
              <a:rPr lang="en-US" sz="4400" dirty="0" smtClean="0"/>
              <a:t> </a:t>
            </a:r>
            <a:r>
              <a:rPr lang="en-US" sz="4400" dirty="0"/>
              <a:t>(P)</a:t>
            </a:r>
            <a:br>
              <a:rPr lang="en-US" sz="4400" dirty="0"/>
            </a:br>
            <a:r>
              <a:rPr lang="en-US" sz="4400" u="sng" dirty="0">
                <a:hlinkClick r:id="rId3"/>
              </a:rPr>
              <a:t>855-230-4967</a:t>
            </a:r>
            <a:r>
              <a:rPr lang="en-US" sz="4400" dirty="0"/>
              <a:t> (FAX)</a:t>
            </a:r>
          </a:p>
          <a:p>
            <a:pPr marL="114300" indent="0">
              <a:buNone/>
            </a:pPr>
            <a:r>
              <a:rPr lang="en-US" sz="4400" u="sng" dirty="0">
                <a:hlinkClick r:id="rId4"/>
              </a:rPr>
              <a:t>pete_syan@yahoo.com</a:t>
            </a:r>
            <a:endParaRPr lang="en-US" sz="4400" dirty="0"/>
          </a:p>
          <a:p>
            <a:r>
              <a:rPr lang="en-US" dirty="0"/>
              <a:t> </a:t>
            </a:r>
          </a:p>
          <a:p>
            <a:endParaRPr lang="en-US" dirty="0"/>
          </a:p>
        </p:txBody>
      </p:sp>
      <p:pic>
        <p:nvPicPr>
          <p:cNvPr id="1843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1676400"/>
            <a:ext cx="2302844"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26267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TIRE &amp; SERVICE NETWORK</a:t>
            </a:r>
            <a:endParaRPr lang="en-US"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838200" y="1905000"/>
            <a:ext cx="733565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05139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
            </a:r>
            <a:br>
              <a:rPr lang="en-US" altLang="zh-CN" dirty="0" smtClean="0"/>
            </a:br>
            <a:r>
              <a:rPr lang="zh-CN" altLang="en-US" dirty="0" smtClean="0"/>
              <a:t>汪卫东牙医 新影像牙科诊所</a:t>
            </a:r>
            <a:br>
              <a:rPr lang="zh-CN" altLang="en-US" dirty="0" smtClean="0"/>
            </a:b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zh-CN" altLang="en-US" dirty="0" smtClean="0"/>
              <a:t>                                                    </a:t>
            </a:r>
            <a:endParaRPr lang="en-US" altLang="zh-CN" dirty="0" smtClean="0"/>
          </a:p>
          <a:p>
            <a:pPr marL="0" indent="0">
              <a:buNone/>
            </a:pPr>
            <a:r>
              <a:rPr lang="en-US" altLang="zh-CN" b="1" dirty="0"/>
              <a:t> </a:t>
            </a:r>
            <a:r>
              <a:rPr lang="en-US" altLang="zh-CN" b="1" dirty="0" smtClean="0"/>
              <a:t>                                                   </a:t>
            </a:r>
            <a:r>
              <a:rPr lang="zh-CN" altLang="en-US" sz="2700" b="1" dirty="0" smtClean="0"/>
              <a:t>服务项目括</a:t>
            </a:r>
            <a:r>
              <a:rPr lang="zh-CN" altLang="en-US" dirty="0" smtClean="0"/>
              <a:t>：</a:t>
            </a:r>
            <a:endParaRPr lang="en-US" altLang="zh-CN" dirty="0" smtClean="0"/>
          </a:p>
          <a:p>
            <a:pPr marL="0" indent="0">
              <a:buNone/>
            </a:pPr>
            <a:endParaRPr lang="en-US" altLang="zh-CN" dirty="0" smtClean="0"/>
          </a:p>
          <a:p>
            <a:pPr marL="0" indent="0">
              <a:buNone/>
            </a:pPr>
            <a:r>
              <a:rPr lang="en-US" altLang="zh-CN" dirty="0"/>
              <a:t> </a:t>
            </a:r>
            <a:r>
              <a:rPr lang="en-US" altLang="zh-CN" dirty="0" smtClean="0"/>
              <a:t>                                                   </a:t>
            </a:r>
            <a:r>
              <a:rPr lang="zh-CN" altLang="en-US" dirty="0" smtClean="0"/>
              <a:t>定期牙齿检查  洗牙 漂白牙                     </a:t>
            </a:r>
            <a:r>
              <a:rPr lang="en-US" altLang="zh-CN" dirty="0" smtClean="0"/>
              <a:t> </a:t>
            </a:r>
          </a:p>
          <a:p>
            <a:pPr marL="0" indent="0">
              <a:buNone/>
            </a:pPr>
            <a:r>
              <a:rPr lang="zh-CN" altLang="en-US" dirty="0" smtClean="0"/>
              <a:t>                                                   牙周病根管治疗  牙齿矫正 </a:t>
            </a:r>
            <a:endParaRPr lang="en-US" altLang="zh-CN" dirty="0" smtClean="0"/>
          </a:p>
          <a:p>
            <a:pPr marL="0" indent="0">
              <a:buNone/>
            </a:pPr>
            <a:r>
              <a:rPr lang="zh-CN" altLang="en-US" dirty="0" smtClean="0"/>
              <a:t>                                                   牙冠 牙桥 補牙 口腔手术 急诊 </a:t>
            </a:r>
            <a:endParaRPr lang="en-US" altLang="zh-CN" dirty="0" smtClean="0"/>
          </a:p>
          <a:p>
            <a:pPr marL="0" indent="0">
              <a:buNone/>
            </a:pPr>
            <a:endParaRPr lang="en-US" altLang="zh-CN" dirty="0" smtClean="0"/>
          </a:p>
          <a:p>
            <a:pPr marL="0" indent="0">
              <a:buNone/>
            </a:pPr>
            <a:endParaRPr lang="en-US" sz="2800" dirty="0" smtClean="0"/>
          </a:p>
          <a:p>
            <a:pPr marL="0" indent="0">
              <a:buNone/>
            </a:pPr>
            <a:r>
              <a:rPr lang="en-US" sz="2800" dirty="0" smtClean="0"/>
              <a:t>Services: Molar RCT, Denture, Surgical extractions,  Fillings, Implant, Crowns, Bridges, Bleaching, Sedations, Porcelain veneers, and Preventive cares, etc. </a:t>
            </a:r>
          </a:p>
          <a:p>
            <a:pPr marL="0" indent="0">
              <a:buNone/>
            </a:pPr>
            <a:r>
              <a:rPr lang="en-US" sz="2800" dirty="0" smtClean="0"/>
              <a:t>Tel: 831-392-1000</a:t>
            </a:r>
          </a:p>
          <a:p>
            <a:pPr marL="0" indent="0">
              <a:buNone/>
            </a:pPr>
            <a:r>
              <a:rPr lang="en-US" sz="2800" dirty="0" smtClean="0"/>
              <a:t>Add: 1165 Fremont Blvd, Seaside, CA,93955 </a:t>
            </a:r>
            <a:endParaRPr lang="en-US" sz="2800"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700349"/>
            <a:ext cx="2438400" cy="171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23998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超低价優</a:t>
            </a:r>
            <a:r>
              <a:rPr lang="zh-CN" altLang="en-US" dirty="0" smtClean="0"/>
              <a:t>質保險蒙特雷佳優</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0200" y="1447800"/>
            <a:ext cx="5486400" cy="5133387"/>
          </a:xfrm>
        </p:spPr>
      </p:pic>
    </p:spTree>
    <p:extLst>
      <p:ext uri="{BB962C8B-B14F-4D97-AF65-F5344CB8AC3E}">
        <p14:creationId xmlns:p14="http://schemas.microsoft.com/office/powerpoint/2010/main" val="3486390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t>
            </a:r>
            <a:r>
              <a:rPr lang="en-US" sz="5000" b="1" dirty="0" smtClean="0"/>
              <a:t>Dynasty Restaurant  </a:t>
            </a:r>
            <a:r>
              <a:rPr lang="en-US" b="1" dirty="0" smtClean="0"/>
              <a:t/>
            </a:r>
            <a:br>
              <a:rPr lang="en-US" b="1" dirty="0" smtClean="0"/>
            </a:br>
            <a:r>
              <a:rPr lang="en-US" b="1" dirty="0" smtClean="0"/>
              <a:t/>
            </a:r>
            <a:br>
              <a:rPr lang="en-US" b="1" dirty="0" smtClean="0"/>
            </a:b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smtClean="0"/>
          </a:p>
          <a:p>
            <a:pPr marL="0" indent="0">
              <a:buNone/>
            </a:pPr>
            <a:endParaRPr lang="en-US" b="1" dirty="0" smtClean="0"/>
          </a:p>
          <a:p>
            <a:pPr marL="0" indent="0">
              <a:buNone/>
            </a:pPr>
            <a:endParaRPr lang="en-US" b="1" dirty="0"/>
          </a:p>
          <a:p>
            <a:pPr marL="0" indent="0">
              <a:buNone/>
            </a:pPr>
            <a:r>
              <a:rPr lang="en-US" sz="3300" b="1" dirty="0" smtClean="0"/>
              <a:t>Dine in take out or order online</a:t>
            </a:r>
          </a:p>
          <a:p>
            <a:pPr marL="0" indent="0">
              <a:buNone/>
            </a:pPr>
            <a:r>
              <a:rPr lang="en-US" sz="3300" b="1" dirty="0" smtClean="0"/>
              <a:t>Address:  </a:t>
            </a:r>
            <a:r>
              <a:rPr lang="en-US" sz="3300" dirty="0" smtClean="0"/>
              <a:t>1116 Forest Avenue </a:t>
            </a:r>
            <a:r>
              <a:rPr lang="en-US" sz="3300" dirty="0" err="1" smtClean="0"/>
              <a:t>Ste</a:t>
            </a:r>
            <a:r>
              <a:rPr lang="en-US" sz="3300" dirty="0" smtClean="0"/>
              <a:t> A</a:t>
            </a:r>
            <a:br>
              <a:rPr lang="en-US" sz="3300" dirty="0" smtClean="0"/>
            </a:br>
            <a:r>
              <a:rPr lang="en-US" sz="3300" dirty="0" smtClean="0"/>
              <a:t>                  Pacific Grove, CA 93950</a:t>
            </a:r>
            <a:br>
              <a:rPr lang="en-US" sz="3300" dirty="0" smtClean="0"/>
            </a:br>
            <a:r>
              <a:rPr lang="en-US" sz="3300" b="1" dirty="0" smtClean="0"/>
              <a:t>Phone:    </a:t>
            </a:r>
            <a:r>
              <a:rPr lang="en-US" sz="3300" dirty="0" smtClean="0"/>
              <a:t>(831) 648-9264</a:t>
            </a:r>
          </a:p>
          <a:p>
            <a:endParaRPr lang="en-US" dirty="0"/>
          </a:p>
        </p:txBody>
      </p:sp>
      <p:pic>
        <p:nvPicPr>
          <p:cNvPr id="1229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2" t="-796" r="54957" b="796"/>
          <a:stretch/>
        </p:blipFill>
        <p:spPr bwMode="auto">
          <a:xfrm>
            <a:off x="1905000" y="1652541"/>
            <a:ext cx="3952043"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23740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Teresa </a:t>
            </a:r>
            <a:r>
              <a:rPr lang="en-US" dirty="0" err="1" smtClean="0"/>
              <a:t>Tzo</a:t>
            </a:r>
            <a:endParaRPr lang="en-US" dirty="0"/>
          </a:p>
        </p:txBody>
      </p:sp>
      <p:pic>
        <p:nvPicPr>
          <p:cNvPr id="1433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752600"/>
            <a:ext cx="7067466"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48113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style>
          <a:lnRef idx="1">
            <a:schemeClr val="accent5"/>
          </a:lnRef>
          <a:fillRef idx="3">
            <a:schemeClr val="accent5"/>
          </a:fillRef>
          <a:effectRef idx="2">
            <a:schemeClr val="accent5"/>
          </a:effectRef>
          <a:fontRef idx="minor">
            <a:schemeClr val="lt1"/>
          </a:fontRef>
        </p:style>
        <p:txBody>
          <a:bodyPr/>
          <a:lstStyle/>
          <a:p>
            <a:r>
              <a:rPr lang="en-US" b="1" i="1" dirty="0">
                <a:solidFill>
                  <a:srgbClr val="FFFF00"/>
                </a:solidFill>
              </a:rPr>
              <a:t>China House </a:t>
            </a:r>
            <a:r>
              <a:rPr lang="zh-CN" altLang="en-US" dirty="0">
                <a:solidFill>
                  <a:srgbClr val="FFFF00"/>
                </a:solidFill>
              </a:rPr>
              <a:t>中华阁 </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pPr marL="114300" indent="0">
              <a:buNone/>
            </a:pPr>
            <a:endParaRPr lang="en-US" altLang="zh-CN" sz="7000" i="1" dirty="0"/>
          </a:p>
          <a:p>
            <a:pPr marL="114300" indent="0">
              <a:buNone/>
            </a:pPr>
            <a:r>
              <a:rPr lang="en-US" altLang="zh-CN" sz="7000" i="1" dirty="0" smtClean="0"/>
              <a:t>Add:</a:t>
            </a:r>
            <a:r>
              <a:rPr lang="en-US" altLang="zh-CN" sz="6000" i="1" dirty="0" smtClean="0"/>
              <a:t>126 </a:t>
            </a:r>
            <a:r>
              <a:rPr lang="en-US" sz="6000" i="1" dirty="0"/>
              <a:t>Ocean View Blvd Pacific Grove, CA  </a:t>
            </a:r>
            <a:endParaRPr lang="en-US" sz="6000" i="1" dirty="0" smtClean="0"/>
          </a:p>
          <a:p>
            <a:pPr marL="114300" indent="0">
              <a:buNone/>
            </a:pPr>
            <a:r>
              <a:rPr lang="en-US" sz="6000" b="1" dirty="0" smtClean="0"/>
              <a:t>Phone: (831</a:t>
            </a:r>
            <a:r>
              <a:rPr lang="en-US" sz="6000" b="1" dirty="0"/>
              <a:t>) 646-9400</a:t>
            </a:r>
            <a:endParaRPr lang="en-US" sz="6000" dirty="0"/>
          </a:p>
          <a:p>
            <a:r>
              <a:rPr lang="en-US" dirty="0"/>
              <a:t> </a:t>
            </a:r>
          </a:p>
          <a:p>
            <a:endParaRPr lang="en-US" dirty="0"/>
          </a:p>
        </p:txBody>
      </p:sp>
    </p:spTree>
    <p:extLst>
      <p:ext uri="{BB962C8B-B14F-4D97-AF65-F5344CB8AC3E}">
        <p14:creationId xmlns:p14="http://schemas.microsoft.com/office/powerpoint/2010/main" val="42583413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7200" dirty="0" smtClean="0"/>
              <a:t>Grand Buffet</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b="1" dirty="0" smtClean="0"/>
          </a:p>
          <a:p>
            <a:endParaRPr lang="en-US" b="1" dirty="0"/>
          </a:p>
          <a:p>
            <a:pPr marL="114300" indent="0">
              <a:buNone/>
            </a:pPr>
            <a:r>
              <a:rPr lang="en-US" sz="5000" b="1" dirty="0" smtClean="0"/>
              <a:t>Add</a:t>
            </a:r>
            <a:r>
              <a:rPr lang="en-US" sz="5000" b="1" dirty="0"/>
              <a:t>:</a:t>
            </a:r>
            <a:r>
              <a:rPr lang="en-US" sz="5000" dirty="0"/>
              <a:t> 1732 Fremont </a:t>
            </a:r>
            <a:r>
              <a:rPr lang="en-US" sz="5000" dirty="0" smtClean="0"/>
              <a:t>Blvd</a:t>
            </a:r>
            <a:r>
              <a:rPr lang="en-US" sz="5000" dirty="0"/>
              <a:t>, </a:t>
            </a:r>
            <a:r>
              <a:rPr lang="en-US" sz="5000" dirty="0" smtClean="0"/>
              <a:t>  </a:t>
            </a:r>
          </a:p>
          <a:p>
            <a:pPr marL="114300" indent="0">
              <a:buNone/>
            </a:pPr>
            <a:r>
              <a:rPr lang="en-US" sz="5000" dirty="0"/>
              <a:t> </a:t>
            </a:r>
            <a:r>
              <a:rPr lang="en-US" sz="5000" dirty="0" smtClean="0"/>
              <a:t>           Seaside</a:t>
            </a:r>
            <a:r>
              <a:rPr lang="en-US" sz="5000" dirty="0"/>
              <a:t>, CA </a:t>
            </a:r>
            <a:r>
              <a:rPr lang="en-US" sz="5000" dirty="0" smtClean="0"/>
              <a:t>93955</a:t>
            </a:r>
          </a:p>
          <a:p>
            <a:pPr marL="114300" indent="0">
              <a:buNone/>
            </a:pPr>
            <a:endParaRPr lang="en-US" sz="5000" dirty="0"/>
          </a:p>
          <a:p>
            <a:pPr marL="114300" indent="0">
              <a:buNone/>
            </a:pPr>
            <a:r>
              <a:rPr lang="en-US" sz="5000" b="1" dirty="0"/>
              <a:t>Phone:</a:t>
            </a:r>
            <a:r>
              <a:rPr lang="en-US" sz="5000" u="sng" dirty="0"/>
              <a:t>(831) 393-1888</a:t>
            </a:r>
            <a:endParaRPr lang="en-US" sz="5000" dirty="0"/>
          </a:p>
          <a:p>
            <a:endParaRPr lang="en-US" dirty="0"/>
          </a:p>
          <a:p>
            <a:endParaRPr lang="en-US" dirty="0"/>
          </a:p>
        </p:txBody>
      </p:sp>
    </p:spTree>
    <p:extLst>
      <p:ext uri="{BB962C8B-B14F-4D97-AF65-F5344CB8AC3E}">
        <p14:creationId xmlns:p14="http://schemas.microsoft.com/office/powerpoint/2010/main" val="18206995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838200"/>
            <a:ext cx="7467600" cy="2305050"/>
          </a:xfrm>
          <a:solidFill>
            <a:schemeClr val="bg1"/>
          </a:solidFill>
          <a:effectLst>
            <a:innerShdw blurRad="63500" dist="50800" dir="13500000">
              <a:prstClr val="black">
                <a:alpha val="50000"/>
              </a:prstClr>
            </a:innerShdw>
          </a:effectLst>
        </p:spPr>
        <p:style>
          <a:lnRef idx="2">
            <a:schemeClr val="accent5"/>
          </a:lnRef>
          <a:fillRef idx="1">
            <a:schemeClr val="lt1"/>
          </a:fillRef>
          <a:effectRef idx="0">
            <a:schemeClr val="accent5"/>
          </a:effectRef>
          <a:fontRef idx="minor">
            <a:schemeClr val="dk1"/>
          </a:fontRef>
        </p:style>
        <p:txBody>
          <a:bodyPr>
            <a:normAutofit fontScale="90000"/>
          </a:bodyPr>
          <a:lstStyle/>
          <a:p>
            <a:r>
              <a:rPr lang="en-US" altLang="zh-CN" sz="7000" dirty="0" smtClean="0"/>
              <a:t/>
            </a:r>
            <a:br>
              <a:rPr lang="en-US" altLang="zh-CN" sz="7000" dirty="0" smtClean="0"/>
            </a:br>
            <a:r>
              <a:rPr lang="zh-CN" altLang="en-US" sz="7800" dirty="0" smtClean="0"/>
              <a:t>羊年</a:t>
            </a:r>
            <a:r>
              <a:rPr lang="zh-CN" altLang="en-US" sz="7800" dirty="0"/>
              <a:t>快</a:t>
            </a:r>
            <a:r>
              <a:rPr lang="zh-CN" altLang="en-US" sz="7800" dirty="0" smtClean="0"/>
              <a:t>樂</a:t>
            </a:r>
            <a:r>
              <a:rPr lang="en-US" altLang="zh-CN" sz="7800" dirty="0" smtClean="0"/>
              <a:t/>
            </a:r>
            <a:br>
              <a:rPr lang="en-US" altLang="zh-CN" sz="7800" dirty="0" smtClean="0"/>
            </a:br>
            <a:r>
              <a:rPr lang="en-US" altLang="zh-CN" sz="7800" dirty="0" smtClean="0"/>
              <a:t>              </a:t>
            </a:r>
            <a:r>
              <a:rPr lang="zh-CN" altLang="en-US" sz="7800" dirty="0" smtClean="0"/>
              <a:t>咪咪咪咪</a:t>
            </a:r>
            <a:endParaRPr lang="en-US" sz="7800" dirty="0"/>
          </a:p>
        </p:txBody>
      </p:sp>
      <p:sp>
        <p:nvSpPr>
          <p:cNvPr id="3" name="Subtitle 2"/>
          <p:cNvSpPr>
            <a:spLocks noGrp="1"/>
          </p:cNvSpPr>
          <p:nvPr>
            <p:ph type="subTitle" idx="1"/>
          </p:nvPr>
        </p:nvSpPr>
        <p:spPr>
          <a:xfrm>
            <a:off x="762000" y="3810000"/>
            <a:ext cx="7010400" cy="1981200"/>
          </a:xfrm>
        </p:spPr>
        <p:txBody>
          <a:bodyPr>
            <a:noAutofit/>
          </a:bodyPr>
          <a:lstStyle/>
          <a:p>
            <a:pPr algn="ctr"/>
            <a:r>
              <a:rPr lang="zh-CN" altLang="en-US" sz="3500" dirty="0" smtClean="0">
                <a:solidFill>
                  <a:srgbClr val="FF0000"/>
                </a:solidFill>
              </a:rPr>
              <a:t>來自各界蒙特雷灣區企業和個人的</a:t>
            </a:r>
            <a:endParaRPr lang="en-US" altLang="zh-CN" sz="3500" dirty="0" smtClean="0">
              <a:solidFill>
                <a:srgbClr val="FF0000"/>
              </a:solidFill>
            </a:endParaRPr>
          </a:p>
          <a:p>
            <a:pPr algn="ctr"/>
            <a:r>
              <a:rPr lang="zh-CN" altLang="en-US" sz="4000" dirty="0" smtClean="0">
                <a:solidFill>
                  <a:srgbClr val="FF0000"/>
                </a:solidFill>
              </a:rPr>
              <a:t>賀春報</a:t>
            </a:r>
            <a:r>
              <a:rPr lang="zh-CN" altLang="en-US" sz="4000" dirty="0">
                <a:solidFill>
                  <a:srgbClr val="FF0000"/>
                </a:solidFill>
              </a:rPr>
              <a:t>喜</a:t>
            </a:r>
            <a:endParaRPr lang="en-US" sz="4000" dirty="0">
              <a:solidFill>
                <a:srgbClr val="FF0000"/>
              </a:solidFill>
            </a:endParaRPr>
          </a:p>
        </p:txBody>
      </p:sp>
    </p:spTree>
    <p:extLst>
      <p:ext uri="{BB962C8B-B14F-4D97-AF65-F5344CB8AC3E}">
        <p14:creationId xmlns:p14="http://schemas.microsoft.com/office/powerpoint/2010/main" val="232013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err="1"/>
              <a:t>ComFOOT</a:t>
            </a:r>
            <a:r>
              <a:rPr lang="en-US" sz="6000" b="1" dirty="0"/>
              <a:t> Spa </a:t>
            </a:r>
            <a:endParaRPr lang="en-US" sz="6000" dirty="0"/>
          </a:p>
        </p:txBody>
      </p:sp>
      <p:sp>
        <p:nvSpPr>
          <p:cNvPr id="3" name="Content Placeholder 2"/>
          <p:cNvSpPr>
            <a:spLocks noGrp="1"/>
          </p:cNvSpPr>
          <p:nvPr>
            <p:ph idx="1"/>
          </p:nvPr>
        </p:nvSpPr>
        <p:spPr/>
        <p:txBody>
          <a:bodyPr>
            <a:normAutofit/>
          </a:bodyPr>
          <a:lstStyle/>
          <a:p>
            <a:pPr marL="114300" indent="0">
              <a:buNone/>
            </a:pPr>
            <a:endParaRPr lang="en-US" sz="6000" dirty="0" smtClean="0"/>
          </a:p>
          <a:p>
            <a:pPr marL="114300" indent="0">
              <a:buNone/>
            </a:pPr>
            <a:r>
              <a:rPr lang="en-US" sz="5000" dirty="0" smtClean="0"/>
              <a:t>Add:500 </a:t>
            </a:r>
            <a:r>
              <a:rPr lang="en-US" sz="5000" dirty="0"/>
              <a:t>Polk Street Monterey, </a:t>
            </a:r>
            <a:r>
              <a:rPr lang="en-US" sz="5000" dirty="0" smtClean="0"/>
              <a:t>CA 93940</a:t>
            </a:r>
          </a:p>
          <a:p>
            <a:pPr marL="114300" indent="0">
              <a:buNone/>
            </a:pPr>
            <a:r>
              <a:rPr lang="en-US" sz="5000" dirty="0" smtClean="0"/>
              <a:t>Phone:(831</a:t>
            </a:r>
            <a:r>
              <a:rPr lang="en-US" sz="5000" dirty="0"/>
              <a:t>) 655-3132</a:t>
            </a:r>
            <a:r>
              <a:rPr lang="en-US" sz="5000" b="1" dirty="0"/>
              <a:t> </a:t>
            </a:r>
            <a:endParaRPr lang="en-US" sz="5000" dirty="0"/>
          </a:p>
        </p:txBody>
      </p:sp>
    </p:spTree>
    <p:extLst>
      <p:ext uri="{BB962C8B-B14F-4D97-AF65-F5344CB8AC3E}">
        <p14:creationId xmlns:p14="http://schemas.microsoft.com/office/powerpoint/2010/main" val="1477689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001000" cy="6629400"/>
          </a:xfrm>
          <a:solidFill>
            <a:srgbClr val="FF0000"/>
          </a:solidFill>
        </p:spPr>
        <p:style>
          <a:lnRef idx="3">
            <a:schemeClr val="lt1"/>
          </a:lnRef>
          <a:fillRef idx="1">
            <a:schemeClr val="accent5"/>
          </a:fillRef>
          <a:effectRef idx="1">
            <a:schemeClr val="accent5"/>
          </a:effectRef>
          <a:fontRef idx="minor">
            <a:schemeClr val="lt1"/>
          </a:fontRef>
        </p:style>
        <p:txBody>
          <a:bodyPr/>
          <a:lstStyle/>
          <a:p>
            <a:r>
              <a:rPr lang="zh-TW" altLang="en-US" dirty="0" smtClean="0"/>
              <a:t>     </a:t>
            </a:r>
            <a:r>
              <a:rPr lang="en-US" altLang="zh-TW" dirty="0" smtClean="0"/>
              <a:t/>
            </a:r>
            <a:br>
              <a:rPr lang="en-US" altLang="zh-TW" dirty="0" smtClean="0"/>
            </a:br>
            <a:r>
              <a:rPr lang="en-US" altLang="zh-TW" dirty="0"/>
              <a:t/>
            </a:r>
            <a:br>
              <a:rPr lang="en-US" altLang="zh-TW" dirty="0"/>
            </a:br>
            <a:r>
              <a:rPr lang="en-US" altLang="zh-TW" dirty="0" smtClean="0"/>
              <a:t>     </a:t>
            </a:r>
            <a:r>
              <a:rPr lang="zh-TW" altLang="en-US" dirty="0" smtClean="0"/>
              <a:t>本</a:t>
            </a:r>
            <a:r>
              <a:rPr lang="zh-TW" altLang="en-US" dirty="0"/>
              <a:t>協會將成立混聲合唱</a:t>
            </a:r>
            <a:r>
              <a:rPr lang="zh-TW" altLang="en-US" dirty="0" smtClean="0"/>
              <a:t>團</a:t>
            </a:r>
            <a:r>
              <a:rPr lang="en-US" altLang="zh-TW" dirty="0" smtClean="0"/>
              <a:t/>
            </a:r>
            <a:br>
              <a:rPr lang="en-US" altLang="zh-TW" dirty="0" smtClean="0"/>
            </a:br>
            <a:r>
              <a:rPr lang="en-US" altLang="zh-TW" dirty="0" smtClean="0"/>
              <a:t/>
            </a:r>
            <a:br>
              <a:rPr lang="en-US" altLang="zh-TW" dirty="0" smtClean="0"/>
            </a:br>
            <a:r>
              <a:rPr lang="en-US" altLang="zh-TW" dirty="0"/>
              <a:t> </a:t>
            </a:r>
            <a:r>
              <a:rPr lang="en-US" altLang="zh-TW" dirty="0" smtClean="0"/>
              <a:t>                   </a:t>
            </a:r>
            <a:r>
              <a:rPr lang="zh-TW" altLang="en-US" dirty="0" smtClean="0"/>
              <a:t>歡</a:t>
            </a:r>
            <a:r>
              <a:rPr lang="zh-TW" altLang="en-US" dirty="0"/>
              <a:t>迎報</a:t>
            </a:r>
            <a:r>
              <a:rPr lang="zh-TW" altLang="en-US" dirty="0" smtClean="0"/>
              <a:t>名</a:t>
            </a:r>
            <a:r>
              <a:rPr lang="zh-TW" altLang="en-US" dirty="0"/>
              <a:t/>
            </a:r>
            <a:br>
              <a:rPr lang="zh-TW" altLang="en-US" dirty="0"/>
            </a:br>
            <a:r>
              <a:rPr lang="zh-CN" altLang="en-US" dirty="0" smtClean="0"/>
              <a:t>            </a:t>
            </a:r>
            <a:r>
              <a:rPr lang="zh-TW" altLang="en-US" dirty="0" smtClean="0"/>
              <a:t>將</a:t>
            </a:r>
            <a:r>
              <a:rPr lang="zh-TW" altLang="en-US" dirty="0"/>
              <a:t>歌聲帶入美國社</a:t>
            </a:r>
            <a:r>
              <a:rPr lang="zh-TW" altLang="en-US" dirty="0" smtClean="0"/>
              <a:t>區</a:t>
            </a:r>
            <a:r>
              <a:rPr lang="en-US" altLang="zh-TW" dirty="0" smtClean="0"/>
              <a:t/>
            </a:r>
            <a:br>
              <a:rPr lang="en-US" altLang="zh-TW" dirty="0" smtClean="0"/>
            </a:br>
            <a:r>
              <a:rPr lang="en-US" altLang="zh-TW" dirty="0" smtClean="0"/>
              <a:t>       </a:t>
            </a:r>
            <a:r>
              <a:rPr lang="zh-CN" altLang="en-US" dirty="0" smtClean="0"/>
              <a:t>聯絡電話：</a:t>
            </a:r>
            <a:r>
              <a:rPr lang="en-US" altLang="zh-CN" dirty="0" smtClean="0"/>
              <a:t>831-915-1660</a:t>
            </a:r>
            <a:r>
              <a:rPr lang="en-US" dirty="0" smtClean="0"/>
              <a:t/>
            </a:r>
            <a:br>
              <a:rPr lang="en-US" dirty="0" smtClean="0"/>
            </a:br>
            <a:r>
              <a:rPr lang="en-US" dirty="0" smtClean="0"/>
              <a:t> MBCA </a:t>
            </a:r>
            <a:r>
              <a:rPr lang="en-US" dirty="0"/>
              <a:t>Association will organize a Mixed </a:t>
            </a:r>
            <a:r>
              <a:rPr lang="en-US" dirty="0" smtClean="0"/>
              <a:t> Chorus</a:t>
            </a:r>
            <a:r>
              <a:rPr lang="en-US" dirty="0"/>
              <a:t>, welcome to get the application form </a:t>
            </a:r>
            <a:r>
              <a:rPr lang="en-US" dirty="0" smtClean="0"/>
              <a:t>from MBCA</a:t>
            </a:r>
            <a:r>
              <a:rPr lang="zh-CN" altLang="en-US" dirty="0" smtClean="0"/>
              <a:t>。 </a:t>
            </a:r>
            <a:r>
              <a:rPr lang="en-US" altLang="zh-CN" dirty="0" smtClean="0"/>
              <a:t/>
            </a:r>
            <a:br>
              <a:rPr lang="en-US" altLang="zh-CN" dirty="0" smtClean="0"/>
            </a:br>
            <a:r>
              <a:rPr lang="en-US" altLang="zh-CN" dirty="0" smtClean="0"/>
              <a:t/>
            </a:r>
            <a:br>
              <a:rPr lang="en-US" altLang="zh-CN" dirty="0" smtClean="0"/>
            </a:br>
            <a:r>
              <a:rPr lang="en-US" altLang="zh-CN" dirty="0" smtClean="0"/>
              <a:t>Contact phone: 831-915-1660</a:t>
            </a:r>
            <a:endParaRPr lang="en-US" dirty="0"/>
          </a:p>
        </p:txBody>
      </p:sp>
    </p:spTree>
    <p:extLst>
      <p:ext uri="{BB962C8B-B14F-4D97-AF65-F5344CB8AC3E}">
        <p14:creationId xmlns:p14="http://schemas.microsoft.com/office/powerpoint/2010/main" val="727170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706562"/>
          </a:xfrm>
          <a:solidFill>
            <a:srgbClr val="FF0000"/>
          </a:solidFill>
          <a:effectLst>
            <a:glow rad="228600">
              <a:schemeClr val="accent5">
                <a:satMod val="175000"/>
                <a:alpha val="40000"/>
              </a:schemeClr>
            </a:glow>
          </a:effectLst>
        </p:spPr>
        <p:style>
          <a:lnRef idx="1">
            <a:schemeClr val="accent5"/>
          </a:lnRef>
          <a:fillRef idx="2">
            <a:schemeClr val="accent5"/>
          </a:fillRef>
          <a:effectRef idx="1">
            <a:schemeClr val="accent5"/>
          </a:effectRef>
          <a:fontRef idx="minor">
            <a:schemeClr val="dk1"/>
          </a:fontRef>
        </p:style>
        <p:txBody>
          <a:bodyPr/>
          <a:lstStyle/>
          <a:p>
            <a:r>
              <a:rPr lang="en-US" altLang="zh-CN" dirty="0" smtClean="0"/>
              <a:t/>
            </a:r>
            <a:br>
              <a:rPr lang="en-US" altLang="zh-CN" dirty="0" smtClean="0"/>
            </a:br>
            <a:r>
              <a:rPr lang="zh-CN" altLang="en-US" dirty="0" smtClean="0">
                <a:solidFill>
                  <a:srgbClr val="FFFF00"/>
                </a:solidFill>
              </a:rPr>
              <a:t>蒙特雷華人協會董事會成員</a:t>
            </a:r>
            <a:r>
              <a:rPr lang="en-US" altLang="zh-CN" dirty="0" smtClean="0">
                <a:solidFill>
                  <a:srgbClr val="FFFF00"/>
                </a:solidFill>
              </a:rPr>
              <a:t/>
            </a:r>
            <a:br>
              <a:rPr lang="en-US" altLang="zh-CN" dirty="0" smtClean="0">
                <a:solidFill>
                  <a:srgbClr val="FFFF00"/>
                </a:solidFill>
              </a:rPr>
            </a:br>
            <a:r>
              <a:rPr lang="zh-CN" altLang="en-US" dirty="0" smtClean="0">
                <a:solidFill>
                  <a:srgbClr val="FFFF00"/>
                </a:solidFill>
              </a:rPr>
              <a:t>        祝大家：新年快樂！</a:t>
            </a:r>
            <a:r>
              <a:rPr lang="en-US" altLang="zh-CN" dirty="0" smtClean="0"/>
              <a:t/>
            </a:r>
            <a:br>
              <a:rPr lang="en-US" altLang="zh-CN" dirty="0" smtClean="0"/>
            </a:br>
            <a:endParaRPr lang="en-US" dirty="0"/>
          </a:p>
        </p:txBody>
      </p:sp>
      <p:pic>
        <p:nvPicPr>
          <p:cNvPr id="4" name="Content Placeholder 3" descr="MBCA Board Members at the Third Meeting 6Sept2016.jpg"/>
          <p:cNvPicPr>
            <a:picLocks noGrp="1" noChangeAspect="1"/>
          </p:cNvPicPr>
          <p:nvPr>
            <p:ph idx="1"/>
          </p:nvPr>
        </p:nvPicPr>
        <p:blipFill>
          <a:blip r:embed="rId2" cstate="print"/>
          <a:stretch>
            <a:fillRect/>
          </a:stretch>
        </p:blipFill>
        <p:spPr>
          <a:xfrm>
            <a:off x="533400" y="2667000"/>
            <a:ext cx="7486772" cy="34290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a:lstStyle/>
          <a:p>
            <a:r>
              <a:rPr lang="en-US" altLang="zh-CN" dirty="0" smtClean="0">
                <a:solidFill>
                  <a:srgbClr val="FFFF00"/>
                </a:solidFill>
              </a:rPr>
              <a:t>2015</a:t>
            </a:r>
            <a:r>
              <a:rPr lang="zh-CN" altLang="en-US" dirty="0" smtClean="0">
                <a:solidFill>
                  <a:srgbClr val="FFFF00"/>
                </a:solidFill>
              </a:rPr>
              <a:t>年蒙特雷灣區新春晚會</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r>
              <a:rPr lang="zh-CN" altLang="en-US" sz="3300" b="1" dirty="0"/>
              <a:t>主辦：蒙特雷灣區華人協會 </a:t>
            </a:r>
            <a:endParaRPr lang="en-US" altLang="zh-CN" sz="3300" b="1" dirty="0" smtClean="0"/>
          </a:p>
          <a:p>
            <a:pPr>
              <a:buNone/>
            </a:pPr>
            <a:r>
              <a:rPr lang="zh-CN" altLang="en-US" sz="3300" b="1" dirty="0" smtClean="0"/>
              <a:t>  </a:t>
            </a:r>
            <a:r>
              <a:rPr lang="en-US" sz="3300" b="1" dirty="0" smtClean="0"/>
              <a:t>Host</a:t>
            </a:r>
            <a:r>
              <a:rPr lang="en-US" sz="3300" b="1" dirty="0"/>
              <a:t>: Monterey Bay Chinese Association  </a:t>
            </a:r>
            <a:endParaRPr lang="en-US" sz="3300" dirty="0"/>
          </a:p>
          <a:p>
            <a:r>
              <a:rPr lang="zh-CN" altLang="en-US" sz="3300" b="1" dirty="0"/>
              <a:t>協</a:t>
            </a:r>
            <a:r>
              <a:rPr lang="zh-CN" altLang="en-US" sz="3300" b="1" dirty="0" smtClean="0"/>
              <a:t>辦（</a:t>
            </a:r>
            <a:r>
              <a:rPr lang="en-US" altLang="zh-CN" sz="3300" b="1" dirty="0" smtClean="0"/>
              <a:t>Cosponsors)</a:t>
            </a:r>
            <a:r>
              <a:rPr lang="zh-CN" altLang="en-US" sz="3300" b="1" dirty="0" smtClean="0"/>
              <a:t>：</a:t>
            </a:r>
            <a:endParaRPr lang="en-US" altLang="zh-CN" sz="3300" b="1" dirty="0" smtClean="0"/>
          </a:p>
          <a:p>
            <a:pPr>
              <a:buNone/>
            </a:pPr>
            <a:r>
              <a:rPr lang="zh-CN" altLang="en-US" sz="3300" b="1" dirty="0" smtClean="0"/>
              <a:t>   王</a:t>
            </a:r>
            <a:r>
              <a:rPr lang="zh-CN" altLang="en-US" sz="3300" b="1" dirty="0"/>
              <a:t>氏基</a:t>
            </a:r>
            <a:r>
              <a:rPr lang="zh-CN" altLang="en-US" sz="3300" b="1" dirty="0" smtClean="0"/>
              <a:t>金 </a:t>
            </a:r>
            <a:r>
              <a:rPr lang="en-US" altLang="zh-CN" sz="3300" b="1" dirty="0" smtClean="0"/>
              <a:t>Wang</a:t>
            </a:r>
            <a:r>
              <a:rPr lang="zh-CN" altLang="en-US" sz="3300" b="1" dirty="0" smtClean="0"/>
              <a:t> </a:t>
            </a:r>
            <a:r>
              <a:rPr lang="en-US" altLang="zh-CN" sz="3300" b="1" dirty="0" smtClean="0"/>
              <a:t>Foundation</a:t>
            </a:r>
          </a:p>
          <a:p>
            <a:pPr>
              <a:buNone/>
            </a:pPr>
            <a:r>
              <a:rPr lang="zh-CN" altLang="en-US" sz="3300" b="1" dirty="0" smtClean="0"/>
              <a:t>   加</a:t>
            </a:r>
            <a:r>
              <a:rPr lang="zh-CN" altLang="en-US" sz="3300" b="1" dirty="0"/>
              <a:t>州美女協會</a:t>
            </a:r>
            <a:r>
              <a:rPr lang="en-US" altLang="zh-CN" sz="3300" b="1" dirty="0"/>
              <a:t>, </a:t>
            </a:r>
            <a:endParaRPr lang="en-US" altLang="zh-CN" sz="3300" b="1" dirty="0" smtClean="0"/>
          </a:p>
          <a:p>
            <a:pPr>
              <a:buNone/>
            </a:pPr>
            <a:r>
              <a:rPr lang="zh-CN" altLang="en-US" sz="3300" b="1" dirty="0" smtClean="0"/>
              <a:t>   </a:t>
            </a:r>
            <a:r>
              <a:rPr lang="en-US" sz="3300" b="1" dirty="0" smtClean="0"/>
              <a:t>Arts </a:t>
            </a:r>
            <a:r>
              <a:rPr lang="en-US" sz="3300" b="1" dirty="0"/>
              <a:t>Council for Monterey </a:t>
            </a:r>
            <a:r>
              <a:rPr lang="en-US" sz="3300" b="1" dirty="0" smtClean="0"/>
              <a:t>Council</a:t>
            </a:r>
          </a:p>
          <a:p>
            <a:pPr>
              <a:buNone/>
            </a:pPr>
            <a:r>
              <a:rPr lang="zh-CN" altLang="en-US" sz="3300" b="1" dirty="0" smtClean="0"/>
              <a:t>   蒙</a:t>
            </a:r>
            <a:r>
              <a:rPr lang="zh-CN" altLang="en-US" sz="3300" b="1" dirty="0"/>
              <a:t>特瑞华人基督教</a:t>
            </a:r>
            <a:r>
              <a:rPr lang="zh-CN" altLang="en-US" sz="3300" b="1" dirty="0" smtClean="0"/>
              <a:t>会</a:t>
            </a:r>
            <a:endParaRPr lang="en-US" altLang="zh-CN" sz="3300" b="1" dirty="0" smtClean="0"/>
          </a:p>
          <a:p>
            <a:pPr>
              <a:buNone/>
            </a:pPr>
            <a:r>
              <a:rPr lang="zh-CN" altLang="en-US" sz="3300" b="1" dirty="0" smtClean="0"/>
              <a:t>  </a:t>
            </a:r>
            <a:r>
              <a:rPr lang="en-US" sz="3300" b="1" dirty="0" smtClean="0"/>
              <a:t>Big </a:t>
            </a:r>
            <a:r>
              <a:rPr lang="en-US" sz="3300" b="1" dirty="0"/>
              <a:t>Green Zucchini Real Estate</a:t>
            </a:r>
            <a:endParaRPr lang="en-US" sz="3300" dirty="0"/>
          </a:p>
          <a:p>
            <a:pPr>
              <a:buNone/>
            </a:pPr>
            <a:endParaRPr lang="en-US" sz="3300" dirty="0"/>
          </a:p>
          <a:p>
            <a:endParaRPr lang="en-US" dirty="0"/>
          </a:p>
        </p:txBody>
      </p:sp>
    </p:spTree>
    <p:extLst>
      <p:ext uri="{BB962C8B-B14F-4D97-AF65-F5344CB8AC3E}">
        <p14:creationId xmlns:p14="http://schemas.microsoft.com/office/powerpoint/2010/main" val="956388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a:lstStyle/>
          <a:p>
            <a:r>
              <a:rPr lang="en-US" altLang="zh-CN" dirty="0" smtClean="0">
                <a:solidFill>
                  <a:srgbClr val="FFFF00"/>
                </a:solidFill>
              </a:rPr>
              <a:t>2015</a:t>
            </a:r>
            <a:r>
              <a:rPr lang="zh-CN" altLang="en-US" dirty="0" smtClean="0">
                <a:solidFill>
                  <a:srgbClr val="FFFF00"/>
                </a:solidFill>
              </a:rPr>
              <a:t>年蒙特雷灣區新春晚會</a:t>
            </a:r>
            <a:endParaRPr lang="en-US" dirty="0">
              <a:solidFill>
                <a:srgbClr val="FFFF00"/>
              </a:solidFill>
            </a:endParaRPr>
          </a:p>
        </p:txBody>
      </p:sp>
      <p:sp>
        <p:nvSpPr>
          <p:cNvPr id="3" name="Content Placeholder 2"/>
          <p:cNvSpPr>
            <a:spLocks noGrp="1"/>
          </p:cNvSpPr>
          <p:nvPr>
            <p:ph idx="1"/>
          </p:nvPr>
        </p:nvSpPr>
        <p:spPr/>
        <p:txBody>
          <a:bodyPr>
            <a:normAutofit/>
          </a:bodyPr>
          <a:lstStyle/>
          <a:p>
            <a:endParaRPr lang="en-US" altLang="zh-CN" sz="3500" b="1" dirty="0" smtClean="0"/>
          </a:p>
          <a:p>
            <a:r>
              <a:rPr lang="zh-CN" altLang="en-US" sz="3500" b="1" dirty="0" smtClean="0"/>
              <a:t>时间 </a:t>
            </a:r>
            <a:r>
              <a:rPr lang="en-US" altLang="zh-CN" sz="3500" b="1" dirty="0" smtClean="0"/>
              <a:t>(</a:t>
            </a:r>
            <a:r>
              <a:rPr lang="en-US" sz="3500" dirty="0" smtClean="0"/>
              <a:t>Time</a:t>
            </a:r>
            <a:r>
              <a:rPr lang="en-US" sz="3500" b="1" dirty="0" smtClean="0"/>
              <a:t>):0</a:t>
            </a:r>
            <a:r>
              <a:rPr lang="en-US" sz="3500" dirty="0" smtClean="0"/>
              <a:t>7 Feb.2015</a:t>
            </a:r>
            <a:r>
              <a:rPr lang="en-US" sz="3500" b="1" dirty="0" smtClean="0"/>
              <a:t> 1:00-5:00 pm</a:t>
            </a:r>
          </a:p>
          <a:p>
            <a:r>
              <a:rPr lang="zh-CN" altLang="en-US" sz="3500" b="1" dirty="0" smtClean="0"/>
              <a:t>地点  </a:t>
            </a:r>
            <a:r>
              <a:rPr lang="en-US" altLang="zh-CN" sz="3500" dirty="0" smtClean="0"/>
              <a:t>(</a:t>
            </a:r>
            <a:r>
              <a:rPr lang="en-US" sz="3500" dirty="0" smtClean="0"/>
              <a:t>Place): </a:t>
            </a:r>
            <a:r>
              <a:rPr lang="en-US" sz="3500" dirty="0" err="1" smtClean="0"/>
              <a:t>Oldemeyer</a:t>
            </a:r>
            <a:r>
              <a:rPr lang="en-US" sz="3500" dirty="0" smtClean="0"/>
              <a:t> Center, 986 </a:t>
            </a:r>
            <a:r>
              <a:rPr lang="en-US" sz="3500" b="1" dirty="0" smtClean="0"/>
              <a:t>  </a:t>
            </a:r>
          </a:p>
          <a:p>
            <a:r>
              <a:rPr lang="en-US" sz="3500" dirty="0" smtClean="0"/>
              <a:t>  </a:t>
            </a:r>
            <a:r>
              <a:rPr lang="en-US" sz="3500" b="1" dirty="0" err="1" smtClean="0"/>
              <a:t>Hilby</a:t>
            </a:r>
            <a:r>
              <a:rPr lang="en-US" sz="3500" b="1" dirty="0" smtClean="0"/>
              <a:t> Avenue, Seaside</a:t>
            </a:r>
            <a:r>
              <a:rPr lang="en-US" sz="3500" b="1" i="1" dirty="0" smtClean="0"/>
              <a:t>, </a:t>
            </a:r>
            <a:r>
              <a:rPr lang="en-US" sz="3500" b="1" dirty="0" smtClean="0"/>
              <a:t>CA 93955</a:t>
            </a:r>
          </a:p>
          <a:p>
            <a:r>
              <a:rPr lang="en-US" sz="3500" dirty="0" smtClean="0"/>
              <a:t>Email:</a:t>
            </a:r>
            <a:r>
              <a:rPr lang="en-US" sz="3500" b="1" dirty="0" smtClean="0"/>
              <a:t> htan59@yahoo.com </a:t>
            </a:r>
          </a:p>
          <a:p>
            <a:r>
              <a:rPr lang="en-US" sz="3500" dirty="0" smtClean="0"/>
              <a:t> http://montereychinese.weebly.com/</a:t>
            </a:r>
          </a:p>
          <a:p>
            <a:endParaRPr lang="en-US" sz="3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dirty="0" smtClean="0"/>
              <a:t>鸣谢（企業捐款）：</a:t>
            </a:r>
            <a:endParaRPr lang="en-US" dirty="0"/>
          </a:p>
        </p:txBody>
      </p:sp>
      <p:sp>
        <p:nvSpPr>
          <p:cNvPr id="3" name="Content Placeholder 2"/>
          <p:cNvSpPr>
            <a:spLocks noGrp="1"/>
          </p:cNvSpPr>
          <p:nvPr>
            <p:ph idx="1"/>
          </p:nvPr>
        </p:nvSpPr>
        <p:spPr/>
        <p:txBody>
          <a:bodyPr>
            <a:normAutofit lnSpcReduction="10000"/>
          </a:bodyPr>
          <a:lstStyle/>
          <a:p>
            <a:r>
              <a:rPr lang="zh-CN" altLang="en-US" dirty="0" smtClean="0"/>
              <a:t>王氏</a:t>
            </a:r>
            <a:r>
              <a:rPr lang="zh-CN" altLang="en-US" dirty="0"/>
              <a:t>基金</a:t>
            </a:r>
            <a:r>
              <a:rPr lang="en-US" altLang="zh-CN" dirty="0" smtClean="0"/>
              <a:t>,</a:t>
            </a:r>
          </a:p>
          <a:p>
            <a:r>
              <a:rPr lang="zh-CN" altLang="en-US" dirty="0" smtClean="0"/>
              <a:t>美国</a:t>
            </a:r>
            <a:r>
              <a:rPr lang="zh-CN" altLang="en-US" dirty="0"/>
              <a:t>加州华人美女</a:t>
            </a:r>
            <a:r>
              <a:rPr lang="zh-CN" altLang="en-US" dirty="0" smtClean="0"/>
              <a:t>会</a:t>
            </a:r>
            <a:endParaRPr lang="en-US" altLang="zh-CN" dirty="0" smtClean="0"/>
          </a:p>
          <a:p>
            <a:r>
              <a:rPr lang="en-US" dirty="0" smtClean="0"/>
              <a:t>Arts </a:t>
            </a:r>
            <a:r>
              <a:rPr lang="en-US" dirty="0"/>
              <a:t>Council for Monterey County, </a:t>
            </a:r>
            <a:endParaRPr lang="en-US" dirty="0" smtClean="0"/>
          </a:p>
          <a:p>
            <a:r>
              <a:rPr lang="zh-CN" altLang="en-US" dirty="0" smtClean="0"/>
              <a:t>蒙</a:t>
            </a:r>
            <a:r>
              <a:rPr lang="zh-CN" altLang="en-US" dirty="0"/>
              <a:t>特瑞华人基督教会</a:t>
            </a:r>
            <a:r>
              <a:rPr lang="en-US" altLang="zh-CN" dirty="0" smtClean="0"/>
              <a:t>,</a:t>
            </a:r>
          </a:p>
          <a:p>
            <a:r>
              <a:rPr lang="en-US" dirty="0" smtClean="0"/>
              <a:t>Big </a:t>
            </a:r>
            <a:r>
              <a:rPr lang="en-US" dirty="0"/>
              <a:t>Green Zucchini ,</a:t>
            </a:r>
            <a:r>
              <a:rPr lang="en-US" altLang="zh-CN" dirty="0"/>
              <a:t> </a:t>
            </a:r>
            <a:endParaRPr lang="en-US" altLang="zh-CN" dirty="0" smtClean="0"/>
          </a:p>
          <a:p>
            <a:r>
              <a:rPr lang="zh-CN" altLang="en-US" dirty="0" smtClean="0"/>
              <a:t>竹子</a:t>
            </a:r>
            <a:r>
              <a:rPr lang="zh-CN" altLang="en-US" dirty="0"/>
              <a:t>房地产</a:t>
            </a:r>
            <a:r>
              <a:rPr lang="en-US" altLang="zh-CN" dirty="0"/>
              <a:t>, </a:t>
            </a:r>
            <a:endParaRPr lang="en-US" altLang="zh-CN" dirty="0" smtClean="0"/>
          </a:p>
          <a:p>
            <a:r>
              <a:rPr lang="zh-CN" altLang="en-US" dirty="0" smtClean="0"/>
              <a:t>閻</a:t>
            </a:r>
            <a:r>
              <a:rPr lang="zh-CN" altLang="en-US" dirty="0"/>
              <a:t>氏房地产</a:t>
            </a:r>
            <a:r>
              <a:rPr lang="en-US" altLang="zh-CN" dirty="0" smtClean="0"/>
              <a:t>,</a:t>
            </a:r>
          </a:p>
          <a:p>
            <a:r>
              <a:rPr lang="zh-CN" altLang="en-US" sz="2400" dirty="0"/>
              <a:t>劉莉</a:t>
            </a:r>
            <a:r>
              <a:rPr lang="zh-CN" altLang="en-US" sz="2400" dirty="0" smtClean="0"/>
              <a:t>中医</a:t>
            </a:r>
            <a:endParaRPr lang="en-US" altLang="zh-CN" sz="2400" dirty="0" smtClean="0"/>
          </a:p>
          <a:p>
            <a:r>
              <a:rPr lang="en-US" dirty="0" err="1" smtClean="0"/>
              <a:t>Sy</a:t>
            </a:r>
            <a:r>
              <a:rPr lang="en-US" dirty="0" smtClean="0"/>
              <a:t> </a:t>
            </a:r>
            <a:r>
              <a:rPr lang="en-US" dirty="0"/>
              <a:t>Tires &amp; Services</a:t>
            </a:r>
            <a:r>
              <a:rPr lang="en-US" altLang="zh-CN" dirty="0"/>
              <a:t>,</a:t>
            </a:r>
            <a:r>
              <a:rPr lang="en-US" dirty="0"/>
              <a:t> </a:t>
            </a:r>
            <a:r>
              <a:rPr lang="en-US" dirty="0" err="1"/>
              <a:t>Cirtech</a:t>
            </a:r>
            <a:r>
              <a:rPr lang="en-US" dirty="0"/>
              <a:t> Electronics </a:t>
            </a:r>
            <a:r>
              <a:rPr lang="en-US" dirty="0" smtClean="0"/>
              <a:t>Corporation</a:t>
            </a:r>
          </a:p>
          <a:p>
            <a:r>
              <a:rPr lang="zh-CN" altLang="en-US" dirty="0" smtClean="0"/>
              <a:t>马</a:t>
            </a:r>
            <a:r>
              <a:rPr lang="zh-CN" altLang="en-US" dirty="0"/>
              <a:t>大聪保险</a:t>
            </a:r>
            <a:r>
              <a:rPr lang="en-US" altLang="zh-CN" dirty="0"/>
              <a:t>, </a:t>
            </a:r>
            <a:endParaRPr lang="en-US" altLang="zh-CN" dirty="0" smtClean="0"/>
          </a:p>
          <a:p>
            <a:r>
              <a:rPr lang="en-US" dirty="0" err="1" smtClean="0"/>
              <a:t>Sheau</a:t>
            </a:r>
            <a:r>
              <a:rPr lang="en-US" dirty="0" smtClean="0"/>
              <a:t> </a:t>
            </a:r>
            <a:r>
              <a:rPr lang="en-US" dirty="0"/>
              <a:t>Chuang </a:t>
            </a:r>
            <a:r>
              <a:rPr lang="en-US" dirty="0" err="1"/>
              <a:t>Tzo</a:t>
            </a:r>
            <a:r>
              <a:rPr lang="en-US" dirty="0"/>
              <a:t> </a:t>
            </a:r>
            <a:r>
              <a:rPr lang="zh-CN" altLang="en-US" dirty="0" smtClean="0"/>
              <a:t>房地产</a:t>
            </a:r>
            <a:r>
              <a:rPr lang="en-US" altLang="zh-CN" dirty="0" smtClean="0"/>
              <a:t>, </a:t>
            </a:r>
          </a:p>
          <a:p>
            <a:r>
              <a:rPr lang="en-US" dirty="0" err="1" smtClean="0"/>
              <a:t>Comfoot</a:t>
            </a:r>
            <a:r>
              <a:rPr lang="en-US" dirty="0" smtClean="0"/>
              <a:t> </a:t>
            </a:r>
            <a:r>
              <a:rPr lang="en-US" dirty="0"/>
              <a:t>Spa, </a:t>
            </a:r>
            <a:r>
              <a:rPr lang="zh-CN" altLang="en-US" dirty="0"/>
              <a:t>中華閣飯店 現代飯</a:t>
            </a:r>
            <a:r>
              <a:rPr lang="zh-CN" altLang="en-US" dirty="0" smtClean="0"/>
              <a:t>店 </a:t>
            </a:r>
            <a:r>
              <a:rPr lang="en-US" altLang="zh-CN" dirty="0" smtClean="0"/>
              <a:t>Grant Buffet </a:t>
            </a:r>
            <a:endParaRPr lang="en-US" dirty="0"/>
          </a:p>
        </p:txBody>
      </p:sp>
    </p:spTree>
    <p:extLst>
      <p:ext uri="{BB962C8B-B14F-4D97-AF65-F5344CB8AC3E}">
        <p14:creationId xmlns:p14="http://schemas.microsoft.com/office/powerpoint/2010/main" val="2136542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鳴謝（個人捐款）：</a:t>
            </a:r>
            <a:endParaRPr lang="en-US" dirty="0"/>
          </a:p>
        </p:txBody>
      </p:sp>
      <p:sp>
        <p:nvSpPr>
          <p:cNvPr id="3" name="Content Placeholder 2"/>
          <p:cNvSpPr>
            <a:spLocks noGrp="1"/>
          </p:cNvSpPr>
          <p:nvPr>
            <p:ph idx="1"/>
          </p:nvPr>
        </p:nvSpPr>
        <p:spPr/>
        <p:txBody>
          <a:bodyPr/>
          <a:lstStyle/>
          <a:p>
            <a:pPr>
              <a:buNone/>
            </a:pPr>
            <a:r>
              <a:rPr lang="en-US" sz="3300" dirty="0" smtClean="0"/>
              <a:t>Peter and Grace Wang </a:t>
            </a:r>
          </a:p>
          <a:p>
            <a:pPr>
              <a:buNone/>
            </a:pPr>
            <a:r>
              <a:rPr lang="en-US" sz="3300" dirty="0" err="1" smtClean="0"/>
              <a:t>Suzen</a:t>
            </a:r>
            <a:r>
              <a:rPr lang="en-US" sz="3300" dirty="0" smtClean="0"/>
              <a:t> </a:t>
            </a:r>
            <a:r>
              <a:rPr lang="en-US" sz="3300" dirty="0"/>
              <a:t>Wu </a:t>
            </a:r>
            <a:r>
              <a:rPr lang="zh-CN" altLang="en-US" sz="3300" dirty="0" smtClean="0"/>
              <a:t>，庞光辉，張</a:t>
            </a:r>
            <a:r>
              <a:rPr lang="zh-CN" altLang="en-US" sz="3300" dirty="0"/>
              <a:t>濤</a:t>
            </a:r>
            <a:r>
              <a:rPr lang="en-US" altLang="zh-CN" sz="3300" dirty="0"/>
              <a:t>, </a:t>
            </a:r>
            <a:r>
              <a:rPr lang="zh-CN" altLang="en-US" sz="3300" dirty="0"/>
              <a:t>王東</a:t>
            </a:r>
            <a:r>
              <a:rPr lang="en-US" altLang="zh-CN" sz="3300" dirty="0"/>
              <a:t>,</a:t>
            </a:r>
            <a:r>
              <a:rPr lang="zh-CN" altLang="en-US" sz="3300" dirty="0"/>
              <a:t>李樾 </a:t>
            </a:r>
            <a:endParaRPr lang="en-US" altLang="zh-CN" sz="3300" dirty="0" smtClean="0"/>
          </a:p>
          <a:p>
            <a:pPr>
              <a:buNone/>
            </a:pPr>
            <a:r>
              <a:rPr lang="zh-CN" altLang="en-US" sz="3300" dirty="0" smtClean="0"/>
              <a:t>孟</a:t>
            </a:r>
            <a:r>
              <a:rPr lang="zh-CN" altLang="en-US" sz="3300" dirty="0"/>
              <a:t>悦</a:t>
            </a:r>
            <a:r>
              <a:rPr lang="en-US" altLang="zh-CN" sz="3300" dirty="0"/>
              <a:t>, </a:t>
            </a:r>
            <a:r>
              <a:rPr lang="en-US" sz="3300" dirty="0"/>
              <a:t>Susan Wu,</a:t>
            </a:r>
            <a:r>
              <a:rPr lang="en-US" altLang="zh-CN" sz="3300" dirty="0"/>
              <a:t> </a:t>
            </a:r>
            <a:r>
              <a:rPr lang="zh-CN" altLang="en-US" sz="3300" dirty="0"/>
              <a:t>蔡甜，陳稻</a:t>
            </a:r>
            <a:r>
              <a:rPr lang="zh-CN" altLang="en-US" sz="3300" dirty="0" smtClean="0"/>
              <a:t>野，</a:t>
            </a:r>
            <a:r>
              <a:rPr lang="en-US" altLang="zh-CN" sz="3300" dirty="0" smtClean="0"/>
              <a:t>Derek</a:t>
            </a:r>
          </a:p>
          <a:p>
            <a:pPr>
              <a:buNone/>
            </a:pPr>
            <a:r>
              <a:rPr lang="en-US" altLang="zh-CN" sz="3300" dirty="0" smtClean="0"/>
              <a:t> SY</a:t>
            </a:r>
            <a:r>
              <a:rPr lang="zh-CN" altLang="en-US" sz="3300" dirty="0" smtClean="0"/>
              <a:t>，</a:t>
            </a:r>
            <a:r>
              <a:rPr lang="en-US" altLang="zh-CN" sz="3300" dirty="0" smtClean="0"/>
              <a:t> </a:t>
            </a:r>
            <a:r>
              <a:rPr lang="en-US" sz="3300" dirty="0"/>
              <a:t>Luke </a:t>
            </a:r>
            <a:r>
              <a:rPr lang="en-US" sz="3300" dirty="0" smtClean="0"/>
              <a:t>Lin,</a:t>
            </a:r>
            <a:r>
              <a:rPr lang="zh-CN" altLang="en-US" sz="3300" dirty="0" smtClean="0"/>
              <a:t>及不願透露姓名者。</a:t>
            </a:r>
            <a:endParaRPr lang="en-US" sz="3300" dirty="0"/>
          </a:p>
          <a:p>
            <a:endParaRPr lang="en-US" dirty="0"/>
          </a:p>
        </p:txBody>
      </p:sp>
    </p:spTree>
    <p:extLst>
      <p:ext uri="{BB962C8B-B14F-4D97-AF65-F5344CB8AC3E}">
        <p14:creationId xmlns:p14="http://schemas.microsoft.com/office/powerpoint/2010/main" val="194584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dirty="0" smtClean="0"/>
              <a:t>王氏基金 </a:t>
            </a:r>
            <a:r>
              <a:rPr lang="en-US" altLang="zh-CN" b="1" dirty="0" smtClean="0"/>
              <a:t>— </a:t>
            </a:r>
            <a:r>
              <a:rPr lang="zh-CN" altLang="en-US" b="1" dirty="0" smtClean="0"/>
              <a:t>教育扶贫 </a:t>
            </a:r>
            <a:endParaRPr lang="en-US" dirty="0"/>
          </a:p>
        </p:txBody>
      </p:sp>
      <p:sp>
        <p:nvSpPr>
          <p:cNvPr id="3" name="Content Placeholder 2"/>
          <p:cNvSpPr>
            <a:spLocks noGrp="1"/>
          </p:cNvSpPr>
          <p:nvPr>
            <p:ph idx="1"/>
          </p:nvPr>
        </p:nvSpPr>
        <p:spPr/>
        <p:txBody>
          <a:bodyPr>
            <a:normAutofit fontScale="92500" lnSpcReduction="20000"/>
          </a:bodyPr>
          <a:lstStyle/>
          <a:p>
            <a:endParaRPr lang="en-US" altLang="zh-CN" b="1" dirty="0" smtClean="0"/>
          </a:p>
          <a:p>
            <a:r>
              <a:rPr lang="zh-CN" altLang="en-US" sz="3300" b="1" dirty="0" smtClean="0"/>
              <a:t>主</a:t>
            </a:r>
            <a:r>
              <a:rPr lang="zh-CN" altLang="en-US" sz="3300" b="1" dirty="0"/>
              <a:t>要目</a:t>
            </a:r>
            <a:r>
              <a:rPr lang="zh-CN" altLang="en-US" sz="3300" b="1" dirty="0" smtClean="0"/>
              <a:t>標</a:t>
            </a:r>
            <a:endParaRPr lang="en-US" altLang="zh-CN" sz="3300" b="1" dirty="0" smtClean="0"/>
          </a:p>
          <a:p>
            <a:endParaRPr lang="zh-CN" altLang="en-US" sz="3300" b="1" dirty="0"/>
          </a:p>
          <a:p>
            <a:pPr marL="114300" indent="0">
              <a:buNone/>
            </a:pPr>
            <a:r>
              <a:rPr lang="zh-CN" altLang="en-US" sz="3300" dirty="0"/>
              <a:t>王氏基金设立于</a:t>
            </a:r>
            <a:r>
              <a:rPr lang="en-US" altLang="zh-CN" sz="3300" dirty="0"/>
              <a:t>2004</a:t>
            </a:r>
            <a:r>
              <a:rPr lang="zh-CN" altLang="en-US" sz="3300" dirty="0"/>
              <a:t>年，是一个非营利组织，旨在促进国际交流和大学生的社会实践，并以此为主要手段在中国进行教育扶贫。王氏基金的理念是，通过年轻一代大学生的跨文化交流和社会实践活动，可以有助于建造一个更加公正与和平的世界。王氏基金要在这个方面做出努力，帮助学生们成为更有用的世界公民。</a:t>
            </a:r>
            <a:endParaRPr lang="zh-CN" altLang="en-US" sz="3300" b="1" dirty="0"/>
          </a:p>
          <a:p>
            <a:r>
              <a:rPr lang="en-US" dirty="0"/>
              <a:t> </a:t>
            </a:r>
          </a:p>
          <a:p>
            <a:endParaRPr lang="en-US" dirty="0"/>
          </a:p>
        </p:txBody>
      </p:sp>
    </p:spTree>
    <p:extLst>
      <p:ext uri="{BB962C8B-B14F-4D97-AF65-F5344CB8AC3E}">
        <p14:creationId xmlns:p14="http://schemas.microsoft.com/office/powerpoint/2010/main" val="34037598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0</TotalTime>
  <Words>1049</Words>
  <Application>Microsoft Office PowerPoint</Application>
  <PresentationFormat>On-screen Show (4:3)</PresentationFormat>
  <Paragraphs>184</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Adjacency</vt:lpstr>
      <vt:lpstr>新春快樂</vt:lpstr>
      <vt:lpstr>       羊年出生好運氣                            吉祥數字 2 和7 </vt:lpstr>
      <vt:lpstr> 羊年快樂               咪咪咪咪</vt:lpstr>
      <vt:lpstr> 蒙特雷華人協會董事會成員         祝大家：新年快樂！ </vt:lpstr>
      <vt:lpstr>2015年蒙特雷灣區新春晚會</vt:lpstr>
      <vt:lpstr>2015年蒙特雷灣區新春晚會</vt:lpstr>
      <vt:lpstr>鸣谢（企業捐款）：</vt:lpstr>
      <vt:lpstr>鳴謝（個人捐款）：</vt:lpstr>
      <vt:lpstr>王氏基金 — 教育扶贫 </vt:lpstr>
      <vt:lpstr>王氏基金 — 教育扶贫 </vt:lpstr>
      <vt:lpstr>Wang Foundation- Alleviating Poverty</vt:lpstr>
      <vt:lpstr>美国加州华人美女会</vt:lpstr>
      <vt:lpstr>蒙特瑞华人基督教会</vt:lpstr>
      <vt:lpstr> 蒙特瑞華人基督教會  </vt:lpstr>
      <vt:lpstr> 蒙特瑞華人基督教會  </vt:lpstr>
      <vt:lpstr>Big Green Zucchini  Real Estate</vt:lpstr>
      <vt:lpstr> Big Green Zucchini  Real Estate </vt:lpstr>
      <vt:lpstr> Monterey Chinese School </vt:lpstr>
      <vt:lpstr>劉莉中医</vt:lpstr>
      <vt:lpstr> 劉莉中医针灸愽士 OMD </vt:lpstr>
      <vt:lpstr>PowerPoint Presentation</vt:lpstr>
      <vt:lpstr> 阎石房地产贷款公司 </vt:lpstr>
      <vt:lpstr>TIRE &amp; SERVICE NETWORK</vt:lpstr>
      <vt:lpstr> 汪卫东牙医 新影像牙科诊所 </vt:lpstr>
      <vt:lpstr>超低价優質保險蒙特雷佳優</vt:lpstr>
      <vt:lpstr>      Dynasty Restaurant    </vt:lpstr>
      <vt:lpstr>Teresa Tzo</vt:lpstr>
      <vt:lpstr>China House 中华阁 </vt:lpstr>
      <vt:lpstr> Grand Buffet </vt:lpstr>
      <vt:lpstr>ComFOOT Spa </vt:lpstr>
      <vt:lpstr>            本協會將成立混聲合唱團                      歡迎報名             將歌聲帶入美國社區        聯絡電話：831-915-1660  MBCA Association will organize a Mixed  Chorus, welcome to get the application form from MBCA。   Contact phone: 831-915-1660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 Hanwei FAC (CIV)</dc:creator>
  <cp:lastModifiedBy>Tan, Hanwei FAC (CIV)</cp:lastModifiedBy>
  <cp:revision>52</cp:revision>
  <dcterms:created xsi:type="dcterms:W3CDTF">2015-02-03T05:59:41Z</dcterms:created>
  <dcterms:modified xsi:type="dcterms:W3CDTF">2015-02-14T05:13:26Z</dcterms:modified>
</cp:coreProperties>
</file>